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Lst>
  <p:handoutMasterIdLst>
    <p:handoutMasterId r:id="rId64"/>
  </p:handoutMasterIdLst>
  <p:sldIdLst>
    <p:sldId id="440" r:id="rId2"/>
    <p:sldId id="349" r:id="rId3"/>
    <p:sldId id="346" r:id="rId4"/>
    <p:sldId id="386" r:id="rId5"/>
    <p:sldId id="387" r:id="rId6"/>
    <p:sldId id="388" r:id="rId7"/>
    <p:sldId id="389" r:id="rId8"/>
    <p:sldId id="350" r:id="rId9"/>
    <p:sldId id="351" r:id="rId10"/>
    <p:sldId id="347" r:id="rId11"/>
    <p:sldId id="390" r:id="rId12"/>
    <p:sldId id="352" r:id="rId13"/>
    <p:sldId id="391" r:id="rId14"/>
    <p:sldId id="393" r:id="rId15"/>
    <p:sldId id="392" r:id="rId16"/>
    <p:sldId id="394" r:id="rId17"/>
    <p:sldId id="395" r:id="rId18"/>
    <p:sldId id="361"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5" r:id="rId48"/>
    <p:sldId id="426" r:id="rId49"/>
    <p:sldId id="427" r:id="rId50"/>
    <p:sldId id="428" r:id="rId51"/>
    <p:sldId id="429" r:id="rId52"/>
    <p:sldId id="430" r:id="rId53"/>
    <p:sldId id="431" r:id="rId54"/>
    <p:sldId id="432" r:id="rId55"/>
    <p:sldId id="433" r:id="rId56"/>
    <p:sldId id="434" r:id="rId57"/>
    <p:sldId id="435" r:id="rId58"/>
    <p:sldId id="436" r:id="rId59"/>
    <p:sldId id="437" r:id="rId60"/>
    <p:sldId id="438" r:id="rId61"/>
    <p:sldId id="439" r:id="rId62"/>
    <p:sldId id="370" r:id="rId63"/>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16F"/>
    <a:srgbClr val="99FF99"/>
    <a:srgbClr val="008000"/>
    <a:srgbClr val="AF2B21"/>
    <a:srgbClr val="33CC33"/>
    <a:srgbClr val="531E1D"/>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0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69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9669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5CD8818-195B-4293-AADA-ABE73DD2DD2E}" type="datetimeFigureOut">
              <a:rPr lang="en-US"/>
              <a:pPr>
                <a:defRPr/>
              </a:pPr>
              <a:t>10/9/2018</a:t>
            </a:fld>
            <a:endParaRPr lang="en-US"/>
          </a:p>
        </p:txBody>
      </p:sp>
      <p:sp>
        <p:nvSpPr>
          <p:cNvPr id="4" name="Footer Placeholder 3"/>
          <p:cNvSpPr>
            <a:spLocks noGrp="1"/>
          </p:cNvSpPr>
          <p:nvPr>
            <p:ph type="ftr" sz="quarter" idx="2"/>
          </p:nvPr>
        </p:nvSpPr>
        <p:spPr>
          <a:xfrm>
            <a:off x="0" y="9447302"/>
            <a:ext cx="2971800" cy="49669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9447302"/>
            <a:ext cx="2971800" cy="49669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B33EE33-8264-4324-ADD3-C005A4DFD6DE}" type="slidenum">
              <a:rPr lang="en-US"/>
              <a:pPr>
                <a:defRPr/>
              </a:pPr>
              <a:t>‹#›</a:t>
            </a:fld>
            <a:endParaRPr lang="en-US"/>
          </a:p>
        </p:txBody>
      </p:sp>
    </p:spTree>
    <p:extLst>
      <p:ext uri="{BB962C8B-B14F-4D97-AF65-F5344CB8AC3E}">
        <p14:creationId xmlns:p14="http://schemas.microsoft.com/office/powerpoint/2010/main" val="10470827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667370D-E128-40D2-B293-73F4048DE7D1}" type="datetimeFigureOut">
              <a:rPr lang="en-US"/>
              <a:pPr>
                <a:defRPr/>
              </a:pPr>
              <a:t>10/9/2018</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D845B99F-3F12-43E5-87A2-8A47B2A5C90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E8E4C66-DA01-4874-A3AD-DB329C985299}" type="datetimeFigureOut">
              <a:rPr lang="en-US"/>
              <a:pPr>
                <a:defRPr/>
              </a:pPr>
              <a:t>10/9/2018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677FE09-A855-4DBB-818B-D3ED3242D6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E0173D2-F348-4FE2-B108-D4CB867E538E}" type="datetimeFigureOut">
              <a:rPr lang="en-US"/>
              <a:pPr>
                <a:defRPr/>
              </a:pPr>
              <a:t>10/9/2018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C3797E-83E5-4538-934E-EA61712ACD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7C4A9C49-0771-4155-8D60-E86E725C8287}" type="datetimeFigureOut">
              <a:rPr lang="en-US"/>
              <a:pPr>
                <a:defRPr/>
              </a:pPr>
              <a:t>10/9/2018</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7BD5B8D9-58B6-4F25-BF48-3AA69C3FF88C}"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173CFD4B-D10D-4F2F-881A-6105097C909F}" type="datetimeFigureOut">
              <a:rPr lang="en-US"/>
              <a:pPr>
                <a:defRPr/>
              </a:pPr>
              <a:t>10/9/2018</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052C447-0DC1-4050-8840-061C76E7F4B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4D09612-084D-41E1-934F-61D5C3037B5D}" type="datetimeFigureOut">
              <a:rPr lang="en-US"/>
              <a:pPr>
                <a:defRPr/>
              </a:pPr>
              <a:t>10/9/2018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C31277D-BAA2-43D5-AC7E-6C2109F50B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B40BF02F-0ADC-4783-9AB9-BFC6C983FAAA}" type="datetimeFigureOut">
              <a:rPr lang="en-US"/>
              <a:pPr>
                <a:defRPr/>
              </a:pPr>
              <a:t>10/9/2018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A4E834B-A10D-471A-A2E4-7215CBA76F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CA71F3D8-F08D-4324-BF6A-E240B0F37A9D}" type="datetimeFigureOut">
              <a:rPr lang="en-US"/>
              <a:pPr>
                <a:defRPr/>
              </a:pPr>
              <a:t>10/9/2018</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01393485-7570-4498-AD32-FBA7D6F56394}"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97FA87D-54EE-4BB5-B0D2-DA63B3316087}" type="datetimeFigureOut">
              <a:rPr lang="en-US"/>
              <a:pPr>
                <a:defRPr/>
              </a:pPr>
              <a:t>10/9/2018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A9091D3-BEAC-4858-8DB9-24ECE84E55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17856805-700E-4A46-896F-D772101D0409}" type="datetimeFigureOut">
              <a:rPr lang="en-US"/>
              <a:pPr>
                <a:defRPr/>
              </a:pPr>
              <a:t>10/9/2018</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2218166-F867-4814-9AE9-B4BC8704BAF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AB6B823B-8CE3-417A-A440-AE9AE3BFD0F2}" type="datetimeFigureOut">
              <a:rPr lang="en-US"/>
              <a:pPr>
                <a:defRPr/>
              </a:pPr>
              <a:t>10/9/2018</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CBDE74D9-93E7-4D26-8087-CCDEC87FBF5E}"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070FB954-033D-4CC9-8CD7-C4F1A353FC46}" type="datetimeFigureOut">
              <a:rPr lang="en-US"/>
              <a:pPr>
                <a:defRPr/>
              </a:pPr>
              <a:t>10/9/2018</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BEE0DA3F-55AD-4FC8-8D63-B0B2C23CA4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096" r:id="rId4"/>
    <p:sldLayoutId id="2147484097" r:id="rId5"/>
    <p:sldLayoutId id="2147484104" r:id="rId6"/>
    <p:sldLayoutId id="2147484098" r:id="rId7"/>
    <p:sldLayoutId id="2147484105" r:id="rId8"/>
    <p:sldLayoutId id="2147484106" r:id="rId9"/>
    <p:sldLayoutId id="2147484099" r:id="rId10"/>
    <p:sldLayoutId id="2147484100"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
          <p:cNvPicPr>
            <a:picLocks noChangeAspect="1" noChangeArrowheads="1"/>
          </p:cNvPicPr>
          <p:nvPr/>
        </p:nvPicPr>
        <p:blipFill>
          <a:blip r:embed="rId2" cstate="email"/>
          <a:srcRect/>
          <a:stretch>
            <a:fillRect/>
          </a:stretch>
        </p:blipFill>
        <p:spPr bwMode="auto">
          <a:xfrm>
            <a:off x="2286000" y="1600200"/>
            <a:ext cx="5527429" cy="5257800"/>
          </a:xfrm>
          <a:prstGeom prst="rect">
            <a:avLst/>
          </a:prstGeom>
          <a:noFill/>
          <a:ln w="9525">
            <a:noFill/>
            <a:miter lim="800000"/>
            <a:headEnd/>
            <a:tailEnd/>
          </a:ln>
        </p:spPr>
      </p:pic>
      <p:sp>
        <p:nvSpPr>
          <p:cNvPr id="9221" name="TextBox 11"/>
          <p:cNvSpPr txBox="1">
            <a:spLocks noChangeArrowheads="1"/>
          </p:cNvSpPr>
          <p:nvPr/>
        </p:nvSpPr>
        <p:spPr bwMode="auto">
          <a:xfrm>
            <a:off x="609600" y="2729805"/>
            <a:ext cx="8001000" cy="2246769"/>
          </a:xfrm>
          <a:prstGeom prst="rect">
            <a:avLst/>
          </a:prstGeom>
          <a:noFill/>
          <a:ln w="9525">
            <a:noFill/>
            <a:miter lim="800000"/>
            <a:headEnd/>
            <a:tailEnd/>
          </a:ln>
        </p:spPr>
        <p:txBody>
          <a:bodyPr wrap="square">
            <a:spAutoFit/>
          </a:bodyPr>
          <a:lstStyle/>
          <a:p>
            <a:pPr algn="ctr"/>
            <a:r>
              <a:rPr lang="id-ID" sz="2800" b="1" dirty="0" smtClean="0"/>
              <a:t>Pembelajaran </a:t>
            </a:r>
          </a:p>
          <a:p>
            <a:pPr algn="ctr"/>
            <a:r>
              <a:rPr lang="es-ES" sz="2800" b="1" dirty="0" err="1" smtClean="0"/>
              <a:t>Profil</a:t>
            </a:r>
            <a:r>
              <a:rPr lang="es-ES" sz="2800" b="1" dirty="0" smtClean="0"/>
              <a:t> </a:t>
            </a:r>
            <a:r>
              <a:rPr lang="es-ES" sz="2800" b="1" dirty="0" err="1" smtClean="0"/>
              <a:t>Sosial</a:t>
            </a:r>
            <a:r>
              <a:rPr lang="es-ES" sz="2800" b="1" dirty="0" smtClean="0"/>
              <a:t> </a:t>
            </a:r>
            <a:r>
              <a:rPr lang="es-ES" sz="2800" b="1" dirty="0" err="1" smtClean="0"/>
              <a:t>Ekonomi</a:t>
            </a:r>
            <a:r>
              <a:rPr lang="es-ES" sz="2800" b="1" dirty="0" smtClean="0"/>
              <a:t> </a:t>
            </a:r>
            <a:r>
              <a:rPr lang="es-ES" sz="2800" b="1" dirty="0" err="1" smtClean="0"/>
              <a:t>Teknis</a:t>
            </a:r>
            <a:r>
              <a:rPr lang="es-ES" sz="2800" b="1" dirty="0" smtClean="0"/>
              <a:t> </a:t>
            </a:r>
            <a:r>
              <a:rPr lang="es-ES" sz="2800" b="1" dirty="0" err="1" smtClean="0"/>
              <a:t>Kelembagaan</a:t>
            </a:r>
            <a:endParaRPr lang="id-ID" sz="2800" b="1" dirty="0" smtClean="0"/>
          </a:p>
          <a:p>
            <a:pPr algn="ctr"/>
            <a:r>
              <a:rPr lang="id-ID" sz="2800" b="1" dirty="0" smtClean="0">
                <a:latin typeface="Century Gothic" pitchFamily="34" charset="0"/>
              </a:rPr>
              <a:t>(PSETK)</a:t>
            </a:r>
          </a:p>
          <a:p>
            <a:pPr algn="ctr"/>
            <a:r>
              <a:rPr lang="id-ID" sz="2800" b="1" dirty="0" smtClean="0">
                <a:latin typeface="Century Gothic" pitchFamily="34" charset="0"/>
              </a:rPr>
              <a:t>Daerah Irigasi Madapangga II Kab. Bima</a:t>
            </a:r>
          </a:p>
          <a:p>
            <a:pPr algn="ctr"/>
            <a:r>
              <a:rPr lang="id-ID" sz="2800" b="1" dirty="0" smtClean="0">
                <a:latin typeface="Century Gothic" pitchFamily="34" charset="0"/>
              </a:rPr>
              <a:t>Prov. NTB , 2015</a:t>
            </a:r>
            <a:endParaRPr lang="en-US" sz="2800" b="1" dirty="0">
              <a:latin typeface="Century Gothic" pitchFamily="34" charset="0"/>
            </a:endParaRPr>
          </a:p>
        </p:txBody>
      </p:sp>
    </p:spTree>
    <p:extLst>
      <p:ext uri="{BB962C8B-B14F-4D97-AF65-F5344CB8AC3E}">
        <p14:creationId xmlns:p14="http://schemas.microsoft.com/office/powerpoint/2010/main" val="213968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03.jpg"/>
          <p:cNvPicPr>
            <a:picLocks noChangeAspect="1"/>
          </p:cNvPicPr>
          <p:nvPr/>
        </p:nvPicPr>
        <p:blipFill>
          <a:blip r:embed="rId2"/>
          <a:srcRect/>
          <a:stretch>
            <a:fillRect/>
          </a:stretch>
        </p:blipFill>
        <p:spPr bwMode="auto">
          <a:xfrm>
            <a:off x="0" y="84138"/>
            <a:ext cx="9144000" cy="1279525"/>
          </a:xfrm>
          <a:prstGeom prst="rect">
            <a:avLst/>
          </a:prstGeom>
          <a:noFill/>
          <a:ln w="9525">
            <a:noFill/>
            <a:miter lim="800000"/>
            <a:headEnd/>
            <a:tailEnd/>
          </a:ln>
        </p:spPr>
      </p:pic>
      <p:sp>
        <p:nvSpPr>
          <p:cNvPr id="6" name="Rectangle 5"/>
          <p:cNvSpPr/>
          <p:nvPr/>
        </p:nvSpPr>
        <p:spPr>
          <a:xfrm>
            <a:off x="697969" y="381000"/>
            <a:ext cx="5931431" cy="646331"/>
          </a:xfrm>
          <a:prstGeom prst="rect">
            <a:avLst/>
          </a:prstGeom>
          <a:noFill/>
        </p:spPr>
        <p:txBody>
          <a:bodyPr wrap="none">
            <a:spAutoFit/>
          </a:bodyPr>
          <a:lstStyle/>
          <a:p>
            <a:pPr algn="ctr">
              <a:defRPr/>
            </a:pP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Lokasi</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a:t>
            </a:r>
            <a:r>
              <a:rPr lang="id-ID"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DI. Madapangga II</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pic>
        <p:nvPicPr>
          <p:cNvPr id="14340" name="Picture 7" descr="04.jpg"/>
          <p:cNvPicPr>
            <a:picLocks noChangeAspect="1"/>
          </p:cNvPicPr>
          <p:nvPr/>
        </p:nvPicPr>
        <p:blipFill>
          <a:blip r:embed="rId3" cstate="email"/>
          <a:srcRect/>
          <a:stretch>
            <a:fillRect/>
          </a:stretch>
        </p:blipFill>
        <p:spPr bwMode="auto">
          <a:xfrm>
            <a:off x="457200" y="1600200"/>
            <a:ext cx="7947025" cy="2692400"/>
          </a:xfrm>
          <a:prstGeom prst="rect">
            <a:avLst/>
          </a:prstGeom>
          <a:noFill/>
          <a:ln w="9525">
            <a:noFill/>
            <a:miter lim="800000"/>
            <a:headEnd/>
            <a:tailEnd/>
          </a:ln>
        </p:spPr>
      </p:pic>
      <p:sp>
        <p:nvSpPr>
          <p:cNvPr id="9" name="TextBox 8"/>
          <p:cNvSpPr txBox="1"/>
          <p:nvPr/>
        </p:nvSpPr>
        <p:spPr>
          <a:xfrm>
            <a:off x="457200" y="4648200"/>
            <a:ext cx="7924800" cy="1015663"/>
          </a:xfrm>
          <a:prstGeom prst="rect">
            <a:avLst/>
          </a:prstGeom>
          <a:noFill/>
        </p:spPr>
        <p:txBody>
          <a:bodyPr>
            <a:spAutoFit/>
          </a:bodyPr>
          <a:lstStyle/>
          <a:p>
            <a:pPr algn="just">
              <a:defRPr/>
            </a:pPr>
            <a:r>
              <a:rPr lang="en-US" sz="2000" b="1" dirty="0" err="1">
                <a:effectLst>
                  <a:outerShdw blurRad="38100" dist="38100" dir="2700000" algn="tl">
                    <a:srgbClr val="000000">
                      <a:alpha val="43137"/>
                    </a:srgbClr>
                  </a:outerShdw>
                </a:effectLst>
                <a:latin typeface="Century Gothic" pitchFamily="34" charset="0"/>
              </a:rPr>
              <a:t>Lokasi</a:t>
            </a:r>
            <a:r>
              <a:rPr lang="en-US" sz="2000" b="1" dirty="0">
                <a:effectLst>
                  <a:outerShdw blurRad="38100" dist="38100" dir="2700000" algn="tl">
                    <a:srgbClr val="000000">
                      <a:alpha val="43137"/>
                    </a:srgbClr>
                  </a:outerShdw>
                </a:effectLst>
                <a:latin typeface="Century Gothic" pitchFamily="34" charset="0"/>
              </a:rPr>
              <a:t> </a:t>
            </a:r>
            <a:r>
              <a:rPr lang="id-ID" sz="2000" b="1" dirty="0" smtClean="0">
                <a:effectLst>
                  <a:outerShdw blurRad="38100" dist="38100" dir="2700000" algn="tl">
                    <a:srgbClr val="000000">
                      <a:alpha val="43137"/>
                    </a:srgbClr>
                  </a:outerShdw>
                </a:effectLst>
                <a:latin typeface="Century Gothic" pitchFamily="34" charset="0"/>
              </a:rPr>
              <a:t> DI Madapangga II </a:t>
            </a:r>
            <a:r>
              <a:rPr lang="en-US" sz="2000" b="1" dirty="0" smtClean="0">
                <a:effectLst>
                  <a:outerShdw blurRad="38100" dist="38100" dir="2700000" algn="tl">
                    <a:srgbClr val="000000">
                      <a:alpha val="43137"/>
                    </a:srgbClr>
                  </a:outerShdw>
                </a:effectLst>
                <a:latin typeface="Century Gothic" pitchFamily="34" charset="0"/>
              </a:rPr>
              <a:t> </a:t>
            </a:r>
            <a:r>
              <a:rPr lang="en-US" sz="2000" b="1" dirty="0" err="1">
                <a:effectLst>
                  <a:outerShdw blurRad="38100" dist="38100" dir="2700000" algn="tl">
                    <a:srgbClr val="000000">
                      <a:alpha val="43137"/>
                    </a:srgbClr>
                  </a:outerShdw>
                </a:effectLst>
                <a:latin typeface="Century Gothic" pitchFamily="34" charset="0"/>
              </a:rPr>
              <a:t>Secara</a:t>
            </a:r>
            <a:r>
              <a:rPr lang="en-US" sz="2000" b="1" dirty="0">
                <a:effectLst>
                  <a:outerShdw blurRad="38100" dist="38100" dir="2700000" algn="tl">
                    <a:srgbClr val="000000">
                      <a:alpha val="43137"/>
                    </a:srgbClr>
                  </a:outerShdw>
                </a:effectLst>
                <a:latin typeface="Century Gothic" pitchFamily="34" charset="0"/>
              </a:rPr>
              <a:t> </a:t>
            </a:r>
            <a:r>
              <a:rPr lang="en-US" sz="2000" b="1" dirty="0" err="1">
                <a:effectLst>
                  <a:outerShdw blurRad="38100" dist="38100" dir="2700000" algn="tl">
                    <a:srgbClr val="000000">
                      <a:alpha val="43137"/>
                    </a:srgbClr>
                  </a:outerShdw>
                </a:effectLst>
                <a:latin typeface="Century Gothic" pitchFamily="34" charset="0"/>
              </a:rPr>
              <a:t>Adminitrasi</a:t>
            </a:r>
            <a:r>
              <a:rPr lang="en-US" sz="2000" b="1" dirty="0">
                <a:effectLst>
                  <a:outerShdw blurRad="38100" dist="38100" dir="2700000" algn="tl">
                    <a:srgbClr val="000000">
                      <a:alpha val="43137"/>
                    </a:srgbClr>
                  </a:outerShdw>
                </a:effectLst>
                <a:latin typeface="Century Gothic" pitchFamily="34" charset="0"/>
              </a:rPr>
              <a:t> </a:t>
            </a:r>
            <a:r>
              <a:rPr lang="en-US" sz="2000" b="1" dirty="0" err="1">
                <a:effectLst>
                  <a:outerShdw blurRad="38100" dist="38100" dir="2700000" algn="tl">
                    <a:srgbClr val="000000">
                      <a:alpha val="43137"/>
                    </a:srgbClr>
                  </a:outerShdw>
                </a:effectLst>
                <a:latin typeface="Century Gothic" pitchFamily="34" charset="0"/>
              </a:rPr>
              <a:t>Teletak</a:t>
            </a:r>
            <a:r>
              <a:rPr lang="en-US" sz="2000" b="1" dirty="0">
                <a:effectLst>
                  <a:outerShdw blurRad="38100" dist="38100" dir="2700000" algn="tl">
                    <a:srgbClr val="000000">
                      <a:alpha val="43137"/>
                    </a:srgbClr>
                  </a:outerShdw>
                </a:effectLst>
                <a:latin typeface="Century Gothic" pitchFamily="34" charset="0"/>
              </a:rPr>
              <a:t> </a:t>
            </a:r>
            <a:r>
              <a:rPr lang="en-US" sz="2000" b="1" dirty="0" err="1">
                <a:effectLst>
                  <a:outerShdw blurRad="38100" dist="38100" dir="2700000" algn="tl">
                    <a:srgbClr val="000000">
                      <a:alpha val="43137"/>
                    </a:srgbClr>
                  </a:outerShdw>
                </a:effectLst>
                <a:latin typeface="Century Gothic" pitchFamily="34" charset="0"/>
              </a:rPr>
              <a:t>di</a:t>
            </a:r>
            <a:r>
              <a:rPr lang="en-US" sz="2000" b="1" dirty="0">
                <a:effectLst>
                  <a:outerShdw blurRad="38100" dist="38100" dir="2700000" algn="tl">
                    <a:srgbClr val="000000">
                      <a:alpha val="43137"/>
                    </a:srgbClr>
                  </a:outerShdw>
                </a:effectLst>
                <a:latin typeface="Century Gothic" pitchFamily="34" charset="0"/>
              </a:rPr>
              <a:t> </a:t>
            </a:r>
            <a:r>
              <a:rPr lang="en-US" sz="2000" b="1" dirty="0" err="1">
                <a:effectLst>
                  <a:outerShdw blurRad="38100" dist="38100" dir="2700000" algn="tl">
                    <a:srgbClr val="000000">
                      <a:alpha val="43137"/>
                    </a:srgbClr>
                  </a:outerShdw>
                </a:effectLst>
                <a:latin typeface="Century Gothic" pitchFamily="34" charset="0"/>
              </a:rPr>
              <a:t>Kabupaten</a:t>
            </a:r>
            <a:r>
              <a:rPr lang="en-US" sz="2000" b="1" dirty="0">
                <a:effectLst>
                  <a:outerShdw blurRad="38100" dist="38100" dir="2700000" algn="tl">
                    <a:srgbClr val="000000">
                      <a:alpha val="43137"/>
                    </a:srgbClr>
                  </a:outerShdw>
                </a:effectLst>
                <a:latin typeface="Century Gothic" pitchFamily="34" charset="0"/>
              </a:rPr>
              <a:t> </a:t>
            </a:r>
            <a:r>
              <a:rPr lang="en-US" sz="2000" b="1" dirty="0" err="1" smtClean="0">
                <a:effectLst>
                  <a:outerShdw blurRad="38100" dist="38100" dir="2700000" algn="tl">
                    <a:srgbClr val="000000">
                      <a:alpha val="43137"/>
                    </a:srgbClr>
                  </a:outerShdw>
                </a:effectLst>
                <a:latin typeface="Century Gothic" pitchFamily="34" charset="0"/>
              </a:rPr>
              <a:t>Bima</a:t>
            </a:r>
            <a:r>
              <a:rPr lang="id-ID" sz="2000" b="1" dirty="0" smtClean="0">
                <a:effectLst>
                  <a:outerShdw blurRad="38100" dist="38100" dir="2700000" algn="tl">
                    <a:srgbClr val="000000">
                      <a:alpha val="43137"/>
                    </a:srgbClr>
                  </a:outerShdw>
                </a:effectLst>
                <a:latin typeface="Century Gothic" pitchFamily="34" charset="0"/>
              </a:rPr>
              <a:t> d</a:t>
            </a:r>
            <a:r>
              <a:rPr lang="en-US" sz="2000" b="1" dirty="0" smtClean="0">
                <a:effectLst>
                  <a:outerShdw blurRad="38100" dist="38100" dir="2700000" algn="tl">
                    <a:srgbClr val="000000">
                      <a:alpha val="43137"/>
                    </a:srgbClr>
                  </a:outerShdw>
                </a:effectLst>
                <a:latin typeface="Century Gothic" pitchFamily="34" charset="0"/>
              </a:rPr>
              <a:t>an </a:t>
            </a:r>
            <a:r>
              <a:rPr lang="en-US" sz="2000" b="1" dirty="0" err="1">
                <a:effectLst>
                  <a:outerShdw blurRad="38100" dist="38100" dir="2700000" algn="tl">
                    <a:srgbClr val="000000">
                      <a:alpha val="43137"/>
                    </a:srgbClr>
                  </a:outerShdw>
                </a:effectLst>
                <a:latin typeface="Century Gothic" pitchFamily="34" charset="0"/>
              </a:rPr>
              <a:t>terletak</a:t>
            </a:r>
            <a:r>
              <a:rPr lang="en-US" sz="2000" b="1" dirty="0">
                <a:effectLst>
                  <a:outerShdw blurRad="38100" dist="38100" dir="2700000" algn="tl">
                    <a:srgbClr val="000000">
                      <a:alpha val="43137"/>
                    </a:srgbClr>
                  </a:outerShdw>
                </a:effectLst>
                <a:latin typeface="Century Gothic" pitchFamily="34" charset="0"/>
              </a:rPr>
              <a:t> </a:t>
            </a:r>
            <a:r>
              <a:rPr lang="en-US" sz="2000" b="1" dirty="0" err="1">
                <a:effectLst>
                  <a:outerShdw blurRad="38100" dist="38100" dir="2700000" algn="tl">
                    <a:srgbClr val="000000">
                      <a:alpha val="43137"/>
                    </a:srgbClr>
                  </a:outerShdw>
                </a:effectLst>
                <a:latin typeface="Century Gothic" pitchFamily="34" charset="0"/>
              </a:rPr>
              <a:t>di</a:t>
            </a:r>
            <a:r>
              <a:rPr lang="en-US" sz="2000" b="1" dirty="0">
                <a:effectLst>
                  <a:outerShdw blurRad="38100" dist="38100" dir="2700000" algn="tl">
                    <a:srgbClr val="000000">
                      <a:alpha val="43137"/>
                    </a:srgbClr>
                  </a:outerShdw>
                </a:effectLst>
                <a:latin typeface="Century Gothic" pitchFamily="34" charset="0"/>
              </a:rPr>
              <a:t> Sub DAS </a:t>
            </a:r>
            <a:r>
              <a:rPr lang="en-US" sz="2000" b="1" dirty="0" err="1">
                <a:effectLst>
                  <a:outerShdw blurRad="38100" dist="38100" dir="2700000" algn="tl">
                    <a:srgbClr val="000000">
                      <a:alpha val="43137"/>
                    </a:srgbClr>
                  </a:outerShdw>
                </a:effectLst>
                <a:latin typeface="Century Gothic" pitchFamily="34" charset="0"/>
              </a:rPr>
              <a:t>Sondosia</a:t>
            </a:r>
            <a:r>
              <a:rPr lang="en-US" sz="2000" b="1" dirty="0">
                <a:effectLst>
                  <a:outerShdw blurRad="38100" dist="38100" dir="2700000" algn="tl">
                    <a:srgbClr val="000000">
                      <a:alpha val="43137"/>
                    </a:srgbClr>
                  </a:outerShdw>
                </a:effectLst>
                <a:latin typeface="Century Gothic" pitchFamily="34" charset="0"/>
              </a:rPr>
              <a:t> </a:t>
            </a:r>
            <a:r>
              <a:rPr lang="en-US" sz="2000" b="1" dirty="0" err="1">
                <a:effectLst>
                  <a:outerShdw blurRad="38100" dist="38100" dir="2700000" algn="tl">
                    <a:srgbClr val="000000">
                      <a:alpha val="43137"/>
                    </a:srgbClr>
                  </a:outerShdw>
                </a:effectLst>
                <a:latin typeface="Century Gothic" pitchFamily="34" charset="0"/>
              </a:rPr>
              <a:t>dengan</a:t>
            </a:r>
            <a:r>
              <a:rPr lang="en-US" sz="2000" b="1" dirty="0">
                <a:effectLst>
                  <a:outerShdw blurRad="38100" dist="38100" dir="2700000" algn="tl">
                    <a:srgbClr val="000000">
                      <a:alpha val="43137"/>
                    </a:srgbClr>
                  </a:outerShdw>
                </a:effectLst>
                <a:latin typeface="Century Gothic" pitchFamily="34" charset="0"/>
              </a:rPr>
              <a:t> CA 13.63 Km2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06014" y="467380"/>
            <a:ext cx="4770986" cy="523220"/>
          </a:xfrm>
          <a:prstGeom prst="rect">
            <a:avLst/>
          </a:prstGeom>
          <a:noFill/>
        </p:spPr>
        <p:txBody>
          <a:bodyPr wrap="none">
            <a:spAutoFit/>
          </a:bodyPr>
          <a:lstStyle/>
          <a:p>
            <a:r>
              <a:rPr lang="fi-FI" sz="2800" b="1" dirty="0" smtClean="0"/>
              <a:t>P</a:t>
            </a:r>
            <a:r>
              <a:rPr lang="id-ID" sz="2800" b="1" dirty="0" smtClean="0"/>
              <a:t>ETA</a:t>
            </a:r>
            <a:r>
              <a:rPr lang="fi-FI" sz="2800" b="1" dirty="0" smtClean="0"/>
              <a:t>  D.I </a:t>
            </a:r>
            <a:r>
              <a:rPr lang="id-ID" sz="2800" b="1" dirty="0" smtClean="0"/>
              <a:t>MADAPANGGA II</a:t>
            </a:r>
            <a:endParaRPr lang="id-ID" sz="2800" dirty="0"/>
          </a:p>
        </p:txBody>
      </p:sp>
      <p:pic>
        <p:nvPicPr>
          <p:cNvPr id="1026" name="Picture 1" descr="7"/>
          <p:cNvPicPr>
            <a:picLocks noChangeAspect="1" noChangeArrowheads="1"/>
          </p:cNvPicPr>
          <p:nvPr/>
        </p:nvPicPr>
        <p:blipFill>
          <a:blip r:embed="rId2" cstate="email"/>
          <a:srcRect/>
          <a:stretch>
            <a:fillRect/>
          </a:stretch>
        </p:blipFill>
        <p:spPr bwMode="auto">
          <a:xfrm>
            <a:off x="1465243" y="1143000"/>
            <a:ext cx="5849957"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4"/>
          <p:cNvSpPr txBox="1">
            <a:spLocks noChangeArrowheads="1"/>
          </p:cNvSpPr>
          <p:nvPr/>
        </p:nvSpPr>
        <p:spPr bwMode="auto">
          <a:xfrm>
            <a:off x="228600" y="600873"/>
            <a:ext cx="8534400" cy="1532727"/>
          </a:xfrm>
          <a:prstGeom prst="rect">
            <a:avLst/>
          </a:prstGeom>
          <a:noFill/>
          <a:ln w="12700" cap="sq">
            <a:noFill/>
            <a:miter lim="800000"/>
            <a:headEnd type="none" w="sm" len="sm"/>
            <a:tailEnd type="none" w="sm" len="sm"/>
          </a:ln>
          <a:effectLst/>
        </p:spPr>
        <p:txBody>
          <a:bodyPr>
            <a:spAutoFit/>
          </a:bodyPr>
          <a:lstStyle/>
          <a:p>
            <a:pPr algn="just"/>
            <a:r>
              <a:rPr lang="id-ID" sz="2000" dirty="0" smtClean="0">
                <a:latin typeface="Century Gothic" pitchFamily="34" charset="0"/>
              </a:rPr>
              <a:t>Mata pencaharian utama masyarakat di wilayah Jaringan Irigasi Madapangga II adalah sebagai petani. Kondisi demografi di wilayah studi secara ringkas dijelaskan pada tabel berikut :</a:t>
            </a:r>
          </a:p>
          <a:p>
            <a:pPr marL="1828800" indent="-1714500" algn="ctr" fontAlgn="auto">
              <a:spcBef>
                <a:spcPct val="40000"/>
              </a:spcBef>
              <a:spcAft>
                <a:spcPts val="0"/>
              </a:spcAft>
              <a:tabLst>
                <a:tab pos="1663700" algn="l"/>
                <a:tab pos="1828800" algn="l"/>
              </a:tabLst>
              <a:defRPr/>
            </a:pPr>
            <a:endParaRPr lang="en-US" sz="2400" dirty="0">
              <a:latin typeface="Century Gothic" pitchFamily="34" charset="0"/>
            </a:endParaRPr>
          </a:p>
        </p:txBody>
      </p:sp>
      <p:graphicFrame>
        <p:nvGraphicFramePr>
          <p:cNvPr id="8" name="Table 7"/>
          <p:cNvGraphicFramePr>
            <a:graphicFrameLocks noGrp="1"/>
          </p:cNvGraphicFramePr>
          <p:nvPr/>
        </p:nvGraphicFramePr>
        <p:xfrm>
          <a:off x="1143001" y="1904992"/>
          <a:ext cx="6705599" cy="4038608"/>
        </p:xfrm>
        <a:graphic>
          <a:graphicData uri="http://schemas.openxmlformats.org/drawingml/2006/table">
            <a:tbl>
              <a:tblPr/>
              <a:tblGrid>
                <a:gridCol w="906947">
                  <a:extLst>
                    <a:ext uri="{9D8B030D-6E8A-4147-A177-3AD203B41FA5}">
                      <a16:colId xmlns:a16="http://schemas.microsoft.com/office/drawing/2014/main" val="20000"/>
                    </a:ext>
                  </a:extLst>
                </a:gridCol>
                <a:gridCol w="1276027">
                  <a:extLst>
                    <a:ext uri="{9D8B030D-6E8A-4147-A177-3AD203B41FA5}">
                      <a16:colId xmlns:a16="http://schemas.microsoft.com/office/drawing/2014/main" val="20001"/>
                    </a:ext>
                  </a:extLst>
                </a:gridCol>
                <a:gridCol w="906947">
                  <a:extLst>
                    <a:ext uri="{9D8B030D-6E8A-4147-A177-3AD203B41FA5}">
                      <a16:colId xmlns:a16="http://schemas.microsoft.com/office/drawing/2014/main" val="20002"/>
                    </a:ext>
                  </a:extLst>
                </a:gridCol>
                <a:gridCol w="906947">
                  <a:extLst>
                    <a:ext uri="{9D8B030D-6E8A-4147-A177-3AD203B41FA5}">
                      <a16:colId xmlns:a16="http://schemas.microsoft.com/office/drawing/2014/main" val="20003"/>
                    </a:ext>
                  </a:extLst>
                </a:gridCol>
                <a:gridCol w="906141">
                  <a:extLst>
                    <a:ext uri="{9D8B030D-6E8A-4147-A177-3AD203B41FA5}">
                      <a16:colId xmlns:a16="http://schemas.microsoft.com/office/drawing/2014/main" val="20004"/>
                    </a:ext>
                  </a:extLst>
                </a:gridCol>
                <a:gridCol w="896449">
                  <a:extLst>
                    <a:ext uri="{9D8B030D-6E8A-4147-A177-3AD203B41FA5}">
                      <a16:colId xmlns:a16="http://schemas.microsoft.com/office/drawing/2014/main" val="20005"/>
                    </a:ext>
                  </a:extLst>
                </a:gridCol>
                <a:gridCol w="906141">
                  <a:extLst>
                    <a:ext uri="{9D8B030D-6E8A-4147-A177-3AD203B41FA5}">
                      <a16:colId xmlns:a16="http://schemas.microsoft.com/office/drawing/2014/main" val="20006"/>
                    </a:ext>
                  </a:extLst>
                </a:gridCol>
              </a:tblGrid>
              <a:tr h="268486">
                <a:tc rowSpan="3">
                  <a:txBody>
                    <a:bodyPr/>
                    <a:lstStyle/>
                    <a:p>
                      <a:pPr algn="ctr">
                        <a:lnSpc>
                          <a:spcPct val="115000"/>
                        </a:lnSpc>
                        <a:spcAft>
                          <a:spcPts val="0"/>
                        </a:spcAft>
                      </a:pPr>
                      <a:r>
                        <a:rPr lang="en-US" sz="1100" b="1">
                          <a:solidFill>
                            <a:srgbClr val="000000"/>
                          </a:solidFill>
                          <a:latin typeface="Arial"/>
                          <a:ea typeface="Times New Roman"/>
                          <a:cs typeface="Times New Roman"/>
                        </a:rPr>
                        <a:t>No</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6E3BC"/>
                    </a:solidFill>
                  </a:tcPr>
                </a:tc>
                <a:tc rowSpan="3">
                  <a:txBody>
                    <a:bodyPr/>
                    <a:lstStyle/>
                    <a:p>
                      <a:pPr algn="ctr">
                        <a:lnSpc>
                          <a:spcPct val="115000"/>
                        </a:lnSpc>
                        <a:spcAft>
                          <a:spcPts val="0"/>
                        </a:spcAft>
                      </a:pPr>
                      <a:r>
                        <a:rPr lang="en-US" sz="1100" b="1">
                          <a:solidFill>
                            <a:srgbClr val="000000"/>
                          </a:solidFill>
                          <a:latin typeface="Arial"/>
                          <a:ea typeface="Times New Roman"/>
                          <a:cs typeface="Times New Roman"/>
                        </a:rPr>
                        <a:t>Nama Desa</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6E3BC"/>
                    </a:solidFill>
                  </a:tcPr>
                </a:tc>
                <a:tc gridSpan="5">
                  <a:txBody>
                    <a:bodyPr/>
                    <a:lstStyle/>
                    <a:p>
                      <a:pPr algn="ctr">
                        <a:lnSpc>
                          <a:spcPct val="115000"/>
                        </a:lnSpc>
                        <a:spcAft>
                          <a:spcPts val="0"/>
                        </a:spcAft>
                      </a:pPr>
                      <a:r>
                        <a:rPr lang="en-US" sz="1100" b="1">
                          <a:solidFill>
                            <a:srgbClr val="000000"/>
                          </a:solidFill>
                          <a:latin typeface="Arial"/>
                          <a:ea typeface="Times New Roman"/>
                          <a:cs typeface="Times New Roman"/>
                        </a:rPr>
                        <a:t>Jumlah Penduduk Menurut Sektor Pekerjaan </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6E3BC"/>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268486">
                <a:tc vMerge="1">
                  <a:txBody>
                    <a:bodyPr/>
                    <a:lstStyle/>
                    <a:p>
                      <a:endParaRPr lang="id-ID"/>
                    </a:p>
                  </a:txBody>
                  <a:tcPr/>
                </a:tc>
                <a:tc vMerge="1">
                  <a:txBody>
                    <a:bodyPr/>
                    <a:lstStyle/>
                    <a:p>
                      <a:endParaRPr lang="id-ID"/>
                    </a:p>
                  </a:txBody>
                  <a:tcPr/>
                </a:tc>
                <a:tc rowSpan="2">
                  <a:txBody>
                    <a:bodyPr/>
                    <a:lstStyle/>
                    <a:p>
                      <a:pPr algn="ctr">
                        <a:lnSpc>
                          <a:spcPct val="115000"/>
                        </a:lnSpc>
                        <a:spcAft>
                          <a:spcPts val="0"/>
                        </a:spcAft>
                      </a:pPr>
                      <a:r>
                        <a:rPr lang="en-US" sz="1100" b="1">
                          <a:solidFill>
                            <a:srgbClr val="000000"/>
                          </a:solidFill>
                          <a:latin typeface="Arial"/>
                          <a:ea typeface="Times New Roman"/>
                          <a:cs typeface="Times New Roman"/>
                        </a:rPr>
                        <a:t>Pertanian</a:t>
                      </a:r>
                      <a:endParaRPr lang="id-ID" sz="1000">
                        <a:latin typeface="Times New Roman"/>
                        <a:ea typeface="Times New Roman"/>
                        <a:cs typeface="Times New Roman"/>
                      </a:endParaRPr>
                    </a:p>
                    <a:p>
                      <a:pPr algn="ctr">
                        <a:lnSpc>
                          <a:spcPct val="115000"/>
                        </a:lnSpc>
                        <a:spcAft>
                          <a:spcPts val="0"/>
                        </a:spcAft>
                      </a:pPr>
                      <a:r>
                        <a:rPr lang="en-US" sz="1100" b="1">
                          <a:solidFill>
                            <a:srgbClr val="000000"/>
                          </a:solidFill>
                          <a:latin typeface="Arial"/>
                          <a:ea typeface="Times New Roman"/>
                          <a:cs typeface="Times New Roman"/>
                        </a:rPr>
                        <a:t>(jiwa)</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6E3BC"/>
                    </a:solidFill>
                  </a:tcPr>
                </a:tc>
                <a:tc rowSpan="2">
                  <a:txBody>
                    <a:bodyPr/>
                    <a:lstStyle/>
                    <a:p>
                      <a:pPr algn="ctr">
                        <a:lnSpc>
                          <a:spcPct val="115000"/>
                        </a:lnSpc>
                        <a:spcAft>
                          <a:spcPts val="0"/>
                        </a:spcAft>
                      </a:pPr>
                      <a:r>
                        <a:rPr lang="en-US" sz="1100" b="1">
                          <a:solidFill>
                            <a:srgbClr val="000000"/>
                          </a:solidFill>
                          <a:latin typeface="Arial"/>
                          <a:ea typeface="Times New Roman"/>
                          <a:cs typeface="Times New Roman"/>
                        </a:rPr>
                        <a:t>Industri</a:t>
                      </a:r>
                      <a:endParaRPr lang="id-ID" sz="1000">
                        <a:latin typeface="Times New Roman"/>
                        <a:ea typeface="Times New Roman"/>
                        <a:cs typeface="Times New Roman"/>
                      </a:endParaRPr>
                    </a:p>
                    <a:p>
                      <a:pPr algn="ctr">
                        <a:lnSpc>
                          <a:spcPct val="115000"/>
                        </a:lnSpc>
                        <a:spcAft>
                          <a:spcPts val="0"/>
                        </a:spcAft>
                      </a:pPr>
                      <a:r>
                        <a:rPr lang="en-US" sz="1100" b="1">
                          <a:solidFill>
                            <a:srgbClr val="000000"/>
                          </a:solidFill>
                          <a:latin typeface="Arial"/>
                          <a:ea typeface="Times New Roman"/>
                          <a:cs typeface="Times New Roman"/>
                        </a:rPr>
                        <a:t>(jiwa)</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6E3BC"/>
                    </a:solidFill>
                  </a:tcPr>
                </a:tc>
                <a:tc gridSpan="2">
                  <a:txBody>
                    <a:bodyPr/>
                    <a:lstStyle/>
                    <a:p>
                      <a:pPr algn="ctr">
                        <a:lnSpc>
                          <a:spcPct val="115000"/>
                        </a:lnSpc>
                        <a:spcAft>
                          <a:spcPts val="0"/>
                        </a:spcAft>
                      </a:pPr>
                      <a:r>
                        <a:rPr lang="en-US" sz="1100" b="1">
                          <a:solidFill>
                            <a:srgbClr val="000000"/>
                          </a:solidFill>
                          <a:latin typeface="Arial"/>
                          <a:ea typeface="Times New Roman"/>
                          <a:cs typeface="Times New Roman"/>
                        </a:rPr>
                        <a:t>Transportasi</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6E3BC"/>
                    </a:solidFill>
                  </a:tcPr>
                </a:tc>
                <a:tc hMerge="1">
                  <a:txBody>
                    <a:bodyPr/>
                    <a:lstStyle/>
                    <a:p>
                      <a:endParaRPr lang="id-ID"/>
                    </a:p>
                  </a:txBody>
                  <a:tcPr/>
                </a:tc>
                <a:tc rowSpan="2">
                  <a:txBody>
                    <a:bodyPr/>
                    <a:lstStyle/>
                    <a:p>
                      <a:pPr algn="ctr">
                        <a:lnSpc>
                          <a:spcPct val="115000"/>
                        </a:lnSpc>
                        <a:spcAft>
                          <a:spcPts val="0"/>
                        </a:spcAft>
                      </a:pPr>
                      <a:r>
                        <a:rPr lang="en-US" sz="1100" b="1">
                          <a:solidFill>
                            <a:srgbClr val="000000"/>
                          </a:solidFill>
                          <a:latin typeface="Arial"/>
                          <a:ea typeface="Times New Roman"/>
                          <a:cs typeface="Times New Roman"/>
                        </a:rPr>
                        <a:t>Lainnya</a:t>
                      </a:r>
                      <a:endParaRPr lang="id-ID" sz="1000">
                        <a:latin typeface="Times New Roman"/>
                        <a:ea typeface="Times New Roman"/>
                        <a:cs typeface="Times New Roman"/>
                      </a:endParaRPr>
                    </a:p>
                    <a:p>
                      <a:pPr algn="ctr">
                        <a:lnSpc>
                          <a:spcPct val="115000"/>
                        </a:lnSpc>
                        <a:spcAft>
                          <a:spcPts val="0"/>
                        </a:spcAft>
                      </a:pPr>
                      <a:r>
                        <a:rPr lang="en-US" sz="1100" b="1">
                          <a:solidFill>
                            <a:srgbClr val="000000"/>
                          </a:solidFill>
                          <a:latin typeface="Arial"/>
                          <a:ea typeface="Times New Roman"/>
                          <a:cs typeface="Times New Roman"/>
                        </a:rPr>
                        <a:t>(jiwa)</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6E3BC"/>
                    </a:solidFill>
                  </a:tcPr>
                </a:tc>
                <a:extLst>
                  <a:ext uri="{0D108BD9-81ED-4DB2-BD59-A6C34878D82A}">
                    <a16:rowId xmlns:a16="http://schemas.microsoft.com/office/drawing/2014/main" val="10001"/>
                  </a:ext>
                </a:extLst>
              </a:tr>
              <a:tr h="548290">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en-US" sz="1100" b="1">
                          <a:solidFill>
                            <a:srgbClr val="000000"/>
                          </a:solidFill>
                          <a:latin typeface="Arial"/>
                          <a:ea typeface="Times New Roman"/>
                          <a:cs typeface="Times New Roman"/>
                        </a:rPr>
                        <a:t>Ojek</a:t>
                      </a:r>
                      <a:endParaRPr lang="id-ID" sz="1000">
                        <a:latin typeface="Times New Roman"/>
                        <a:ea typeface="Times New Roman"/>
                        <a:cs typeface="Times New Roman"/>
                      </a:endParaRPr>
                    </a:p>
                    <a:p>
                      <a:pPr algn="ctr">
                        <a:lnSpc>
                          <a:spcPct val="115000"/>
                        </a:lnSpc>
                        <a:spcAft>
                          <a:spcPts val="0"/>
                        </a:spcAft>
                      </a:pPr>
                      <a:r>
                        <a:rPr lang="en-US" sz="1100" b="1">
                          <a:solidFill>
                            <a:srgbClr val="000000"/>
                          </a:solidFill>
                          <a:latin typeface="Arial"/>
                          <a:ea typeface="Times New Roman"/>
                          <a:cs typeface="Times New Roman"/>
                        </a:rPr>
                        <a:t>(jiwa)</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US" sz="1100" b="1">
                          <a:solidFill>
                            <a:srgbClr val="000000"/>
                          </a:solidFill>
                          <a:latin typeface="Arial"/>
                          <a:ea typeface="Times New Roman"/>
                          <a:cs typeface="Times New Roman"/>
                        </a:rPr>
                        <a:t>Supir</a:t>
                      </a:r>
                      <a:endParaRPr lang="id-ID" sz="1000">
                        <a:latin typeface="Times New Roman"/>
                        <a:ea typeface="Times New Roman"/>
                        <a:cs typeface="Times New Roman"/>
                      </a:endParaRPr>
                    </a:p>
                    <a:p>
                      <a:pPr algn="ctr">
                        <a:lnSpc>
                          <a:spcPct val="115000"/>
                        </a:lnSpc>
                        <a:spcAft>
                          <a:spcPts val="0"/>
                        </a:spcAft>
                      </a:pPr>
                      <a:r>
                        <a:rPr lang="en-US" sz="1100" b="1">
                          <a:solidFill>
                            <a:srgbClr val="000000"/>
                          </a:solidFill>
                          <a:latin typeface="Arial"/>
                          <a:ea typeface="Times New Roman"/>
                          <a:cs typeface="Times New Roman"/>
                        </a:rPr>
                        <a:t>(jiwa)</a:t>
                      </a:r>
                      <a:endParaRPr lang="id-ID" sz="1000">
                        <a:latin typeface="Times New Roman"/>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6E3BC"/>
                    </a:solidFill>
                  </a:tcPr>
                </a:tc>
                <a:tc vMerge="1">
                  <a:txBody>
                    <a:bodyPr/>
                    <a:lstStyle/>
                    <a:p>
                      <a:endParaRPr lang="id-ID"/>
                    </a:p>
                  </a:txBody>
                  <a:tcPr/>
                </a:tc>
                <a:extLst>
                  <a:ext uri="{0D108BD9-81ED-4DB2-BD59-A6C34878D82A}">
                    <a16:rowId xmlns:a16="http://schemas.microsoft.com/office/drawing/2014/main" val="10002"/>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solidFill>
                            <a:srgbClr val="000000"/>
                          </a:solidFill>
                          <a:latin typeface="Arial"/>
                          <a:ea typeface="Times New Roman"/>
                          <a:cs typeface="Times New Roman"/>
                        </a:rPr>
                        <a:t>Woro</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1,917</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25</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5</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42</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3"/>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2</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latin typeface="Arial"/>
                          <a:ea typeface="Times New Roman"/>
                          <a:cs typeface="Times New Roman"/>
                        </a:rPr>
                        <a:t>Campa</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1,720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60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3</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21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3</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solidFill>
                            <a:srgbClr val="000000"/>
                          </a:solidFill>
                          <a:latin typeface="Arial"/>
                          <a:ea typeface="Times New Roman"/>
                          <a:cs typeface="Times New Roman"/>
                        </a:rPr>
                        <a:t>Mpuri</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627</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12</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21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5"/>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4</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latin typeface="Arial"/>
                          <a:ea typeface="Times New Roman"/>
                          <a:cs typeface="Times New Roman"/>
                        </a:rPr>
                        <a:t>Dena</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1,090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15</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80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3</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50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6"/>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5</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solidFill>
                            <a:srgbClr val="000000"/>
                          </a:solidFill>
                          <a:latin typeface="Arial"/>
                          <a:ea typeface="Times New Roman"/>
                          <a:cs typeface="Times New Roman"/>
                        </a:rPr>
                        <a:t>Rade</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581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31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52</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2</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7"/>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6</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latin typeface="Arial"/>
                          <a:ea typeface="Times New Roman"/>
                          <a:cs typeface="Times New Roman"/>
                        </a:rPr>
                        <a:t>Monggo</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2,071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91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104</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6</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8"/>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7</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solidFill>
                            <a:srgbClr val="000000"/>
                          </a:solidFill>
                          <a:latin typeface="Arial"/>
                          <a:ea typeface="Times New Roman"/>
                          <a:cs typeface="Times New Roman"/>
                        </a:rPr>
                        <a:t>Ndano</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730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65</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15</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09"/>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8</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latin typeface="Arial"/>
                          <a:ea typeface="Times New Roman"/>
                          <a:cs typeface="Times New Roman"/>
                        </a:rPr>
                        <a:t>Tonda</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618</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68</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50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11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9</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solidFill>
                            <a:srgbClr val="000000"/>
                          </a:solidFill>
                          <a:latin typeface="Arial"/>
                          <a:ea typeface="Times New Roman"/>
                          <a:cs typeface="Times New Roman"/>
                        </a:rPr>
                        <a:t>Bolo</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1,006</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21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50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5</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a:solidFill>
                            <a:srgbClr val="000000"/>
                          </a:solidFill>
                          <a:latin typeface="Arial"/>
                          <a:ea typeface="Times New Roman"/>
                          <a:cs typeface="Times New Roman"/>
                        </a:rPr>
                        <a:t>52</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11"/>
                  </a:ext>
                </a:extLst>
              </a:tr>
              <a:tr h="268486">
                <a:tc>
                  <a:txBody>
                    <a:bodyPr/>
                    <a:lstStyle/>
                    <a:p>
                      <a:pPr algn="ctr">
                        <a:lnSpc>
                          <a:spcPct val="115000"/>
                        </a:lnSpc>
                        <a:spcAft>
                          <a:spcPts val="0"/>
                        </a:spcAft>
                      </a:pPr>
                      <a:r>
                        <a:rPr lang="en-US" sz="1100">
                          <a:solidFill>
                            <a:srgbClr val="000000"/>
                          </a:solidFill>
                          <a:latin typeface="Arial"/>
                          <a:ea typeface="Times New Roman"/>
                          <a:cs typeface="Times New Roman"/>
                        </a:rPr>
                        <a:t>10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solidFill>
                            <a:srgbClr val="000000"/>
                          </a:solidFill>
                          <a:latin typeface="Arial"/>
                          <a:ea typeface="Times New Roman"/>
                          <a:cs typeface="Times New Roman"/>
                        </a:rPr>
                        <a:t>Madawau</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621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20</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latin typeface="Arial"/>
                          <a:ea typeface="Times New Roman"/>
                          <a:cs typeface="Times New Roman"/>
                        </a:rPr>
                        <a:t>-</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2"/>
                  </a:ext>
                </a:extLst>
              </a:tr>
              <a:tr h="268486">
                <a:tc gridSpan="2">
                  <a:txBody>
                    <a:bodyPr/>
                    <a:lstStyle/>
                    <a:p>
                      <a:pPr algn="ctr">
                        <a:lnSpc>
                          <a:spcPct val="115000"/>
                        </a:lnSpc>
                        <a:spcAft>
                          <a:spcPts val="0"/>
                        </a:spcAft>
                      </a:pPr>
                      <a:r>
                        <a:rPr lang="en-US" sz="1100" b="1">
                          <a:solidFill>
                            <a:srgbClr val="000000"/>
                          </a:solidFill>
                          <a:latin typeface="Arial"/>
                          <a:ea typeface="Times New Roman"/>
                          <a:cs typeface="Times New Roman"/>
                        </a:rPr>
                        <a:t>Jumlah</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id-ID"/>
                    </a:p>
                  </a:txBody>
                  <a:tcPr/>
                </a:tc>
                <a:tc>
                  <a:txBody>
                    <a:bodyPr/>
                    <a:lstStyle/>
                    <a:p>
                      <a:pPr algn="r">
                        <a:lnSpc>
                          <a:spcPct val="115000"/>
                        </a:lnSpc>
                        <a:spcAft>
                          <a:spcPts val="0"/>
                        </a:spcAft>
                      </a:pPr>
                      <a:r>
                        <a:rPr lang="en-US" sz="1100" b="1">
                          <a:solidFill>
                            <a:srgbClr val="000000"/>
                          </a:solidFill>
                          <a:latin typeface="Arial"/>
                          <a:ea typeface="Times New Roman"/>
                          <a:cs typeface="Times New Roman"/>
                        </a:rPr>
                        <a:t>10,981</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b="1">
                          <a:solidFill>
                            <a:srgbClr val="000000"/>
                          </a:solidFill>
                          <a:latin typeface="Arial"/>
                          <a:ea typeface="Times New Roman"/>
                          <a:cs typeface="Times New Roman"/>
                        </a:rPr>
                        <a:t>304</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b="1">
                          <a:solidFill>
                            <a:srgbClr val="000000"/>
                          </a:solidFill>
                          <a:latin typeface="Arial"/>
                          <a:ea typeface="Times New Roman"/>
                          <a:cs typeface="Times New Roman"/>
                        </a:rPr>
                        <a:t>477</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b="1">
                          <a:solidFill>
                            <a:srgbClr val="000000"/>
                          </a:solidFill>
                          <a:latin typeface="Arial"/>
                          <a:ea typeface="Times New Roman"/>
                          <a:cs typeface="Times New Roman"/>
                        </a:rPr>
                        <a:t>24</a:t>
                      </a:r>
                      <a:endParaRPr lang="id-ID" sz="10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100" b="1" dirty="0">
                          <a:solidFill>
                            <a:srgbClr val="000000"/>
                          </a:solidFill>
                          <a:latin typeface="Arial"/>
                          <a:ea typeface="Times New Roman"/>
                          <a:cs typeface="Times New Roman"/>
                        </a:rPr>
                        <a:t>176</a:t>
                      </a:r>
                      <a:endParaRPr lang="id-ID" sz="10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8600" y="381000"/>
            <a:ext cx="8534400" cy="2456057"/>
          </a:xfrm>
          <a:prstGeom prst="rect">
            <a:avLst/>
          </a:prstGeom>
          <a:noFill/>
          <a:ln w="12700" cap="sq">
            <a:noFill/>
            <a:miter lim="800000"/>
            <a:headEnd type="none" w="sm" len="sm"/>
            <a:tailEnd type="none" w="sm" len="sm"/>
          </a:ln>
          <a:effectLst/>
        </p:spPr>
        <p:txBody>
          <a:bodyPr>
            <a:spAutoFit/>
          </a:bodyPr>
          <a:lstStyle/>
          <a:p>
            <a:pPr algn="just"/>
            <a:r>
              <a:rPr lang="fi-FI" sz="2400" dirty="0" smtClean="0">
                <a:latin typeface="Century Gothic" pitchFamily="34" charset="0"/>
              </a:rPr>
              <a:t>Berdasarkan luas lahan</a:t>
            </a:r>
            <a:r>
              <a:rPr lang="id-ID" sz="2400" dirty="0" smtClean="0">
                <a:latin typeface="Century Gothic" pitchFamily="34" charset="0"/>
              </a:rPr>
              <a:t> irigasi</a:t>
            </a:r>
            <a:r>
              <a:rPr lang="fi-FI" sz="2400" dirty="0" smtClean="0">
                <a:latin typeface="Century Gothic" pitchFamily="34" charset="0"/>
              </a:rPr>
              <a:t> dan jumlah anggota yang dimiliki, D.I. </a:t>
            </a:r>
            <a:r>
              <a:rPr lang="id-ID" sz="2400" dirty="0" smtClean="0">
                <a:latin typeface="Century Gothic" pitchFamily="34" charset="0"/>
              </a:rPr>
              <a:t>Madapangga II</a:t>
            </a:r>
            <a:r>
              <a:rPr lang="fi-FI" sz="2400" dirty="0" smtClean="0">
                <a:latin typeface="Century Gothic" pitchFamily="34" charset="0"/>
              </a:rPr>
              <a:t> dikelompokkan ke dalam beberapa GP3A/P3A berdasarkan wilayah hidrologis, antara lain seperti yang terlihat pada tabel di bawah ini :</a:t>
            </a:r>
            <a:endParaRPr lang="id-ID" sz="2400" dirty="0" smtClean="0">
              <a:latin typeface="Century Gothic" pitchFamily="34" charset="0"/>
            </a:endParaRPr>
          </a:p>
          <a:p>
            <a:pPr marL="1828800" indent="-1714500" algn="just" fontAlgn="auto">
              <a:spcBef>
                <a:spcPct val="40000"/>
              </a:spcBef>
              <a:spcAft>
                <a:spcPts val="0"/>
              </a:spcAft>
              <a:tabLst>
                <a:tab pos="1663700" algn="l"/>
                <a:tab pos="1828800" algn="l"/>
              </a:tabLst>
              <a:defRPr/>
            </a:pPr>
            <a:endParaRPr lang="en-US" sz="2400" dirty="0">
              <a:latin typeface="Century Gothic" pitchFamily="34" charset="0"/>
            </a:endParaRPr>
          </a:p>
        </p:txBody>
      </p:sp>
      <p:graphicFrame>
        <p:nvGraphicFramePr>
          <p:cNvPr id="6" name="Table 5"/>
          <p:cNvGraphicFramePr>
            <a:graphicFrameLocks noGrp="1"/>
          </p:cNvGraphicFramePr>
          <p:nvPr/>
        </p:nvGraphicFramePr>
        <p:xfrm>
          <a:off x="1295400" y="2286000"/>
          <a:ext cx="6629400" cy="3200399"/>
        </p:xfrm>
        <a:graphic>
          <a:graphicData uri="http://schemas.openxmlformats.org/drawingml/2006/table">
            <a:tbl>
              <a:tblPr/>
              <a:tblGrid>
                <a:gridCol w="474364">
                  <a:extLst>
                    <a:ext uri="{9D8B030D-6E8A-4147-A177-3AD203B41FA5}">
                      <a16:colId xmlns:a16="http://schemas.microsoft.com/office/drawing/2014/main" val="20000"/>
                    </a:ext>
                  </a:extLst>
                </a:gridCol>
                <a:gridCol w="1775524">
                  <a:extLst>
                    <a:ext uri="{9D8B030D-6E8A-4147-A177-3AD203B41FA5}">
                      <a16:colId xmlns:a16="http://schemas.microsoft.com/office/drawing/2014/main" val="20001"/>
                    </a:ext>
                  </a:extLst>
                </a:gridCol>
                <a:gridCol w="2249052">
                  <a:extLst>
                    <a:ext uri="{9D8B030D-6E8A-4147-A177-3AD203B41FA5}">
                      <a16:colId xmlns:a16="http://schemas.microsoft.com/office/drawing/2014/main" val="20002"/>
                    </a:ext>
                  </a:extLst>
                </a:gridCol>
                <a:gridCol w="1064812">
                  <a:extLst>
                    <a:ext uri="{9D8B030D-6E8A-4147-A177-3AD203B41FA5}">
                      <a16:colId xmlns:a16="http://schemas.microsoft.com/office/drawing/2014/main" val="20003"/>
                    </a:ext>
                  </a:extLst>
                </a:gridCol>
                <a:gridCol w="1065648">
                  <a:extLst>
                    <a:ext uri="{9D8B030D-6E8A-4147-A177-3AD203B41FA5}">
                      <a16:colId xmlns:a16="http://schemas.microsoft.com/office/drawing/2014/main" val="20004"/>
                    </a:ext>
                  </a:extLst>
                </a:gridCol>
              </a:tblGrid>
              <a:tr h="868887">
                <a:tc>
                  <a:txBody>
                    <a:bodyPr/>
                    <a:lstStyle/>
                    <a:p>
                      <a:pPr algn="ctr">
                        <a:lnSpc>
                          <a:spcPct val="150000"/>
                        </a:lnSpc>
                        <a:spcAft>
                          <a:spcPts val="0"/>
                        </a:spcAft>
                      </a:pPr>
                      <a:r>
                        <a:rPr lang="fi-FI" sz="1100" dirty="0">
                          <a:latin typeface="Arial"/>
                          <a:ea typeface="Times New Roman"/>
                          <a:cs typeface="Times New Roman"/>
                        </a:rPr>
                        <a:t>No</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100">
                          <a:latin typeface="Arial"/>
                          <a:ea typeface="Times New Roman"/>
                          <a:cs typeface="Times New Roman"/>
                        </a:rPr>
                        <a:t>Nama GP3A/P3A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100">
                          <a:latin typeface="Arial"/>
                          <a:ea typeface="Times New Roman"/>
                          <a:cs typeface="Times New Roman"/>
                        </a:rPr>
                        <a:t>Desa/Kecamatan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100">
                          <a:latin typeface="Arial"/>
                          <a:ea typeface="Times New Roman"/>
                          <a:cs typeface="Times New Roman"/>
                        </a:rPr>
                        <a:t>Luas </a:t>
                      </a:r>
                      <a:endParaRPr lang="id-ID" sz="1000">
                        <a:latin typeface="Times New Roman"/>
                        <a:ea typeface="Times New Roman"/>
                        <a:cs typeface="Times New Roman"/>
                      </a:endParaRPr>
                    </a:p>
                    <a:p>
                      <a:pPr algn="ctr">
                        <a:lnSpc>
                          <a:spcPct val="150000"/>
                        </a:lnSpc>
                        <a:spcAft>
                          <a:spcPts val="0"/>
                        </a:spcAft>
                      </a:pPr>
                      <a:r>
                        <a:rPr lang="fi-FI" sz="1100">
                          <a:latin typeface="Arial"/>
                          <a:ea typeface="Times New Roman"/>
                          <a:cs typeface="Times New Roman"/>
                        </a:rPr>
                        <a:t>Lahan(Ha)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100">
                          <a:latin typeface="Arial"/>
                          <a:ea typeface="Times New Roman"/>
                          <a:cs typeface="Times New Roman"/>
                        </a:rPr>
                        <a:t>Jml.</a:t>
                      </a:r>
                      <a:endParaRPr lang="id-ID" sz="1000">
                        <a:latin typeface="Times New Roman"/>
                        <a:ea typeface="Times New Roman"/>
                        <a:cs typeface="Times New Roman"/>
                      </a:endParaRPr>
                    </a:p>
                    <a:p>
                      <a:pPr algn="ctr">
                        <a:lnSpc>
                          <a:spcPct val="150000"/>
                        </a:lnSpc>
                        <a:spcAft>
                          <a:spcPts val="0"/>
                        </a:spcAft>
                      </a:pPr>
                      <a:r>
                        <a:rPr lang="fi-FI" sz="1100">
                          <a:latin typeface="Arial"/>
                          <a:ea typeface="Times New Roman"/>
                          <a:cs typeface="Times New Roman"/>
                        </a:rPr>
                        <a:t>Anggota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9220">
                <a:tc>
                  <a:txBody>
                    <a:bodyPr/>
                    <a:lstStyle/>
                    <a:p>
                      <a:pPr algn="ctr">
                        <a:lnSpc>
                          <a:spcPct val="150000"/>
                        </a:lnSpc>
                        <a:spcAft>
                          <a:spcPts val="0"/>
                        </a:spcAft>
                      </a:pPr>
                      <a:r>
                        <a:rPr lang="fi-FI" sz="1100">
                          <a:latin typeface="Arial"/>
                          <a:ea typeface="Times New Roman"/>
                          <a:cs typeface="Times New Roman"/>
                        </a:rPr>
                        <a:t>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i-FI" sz="1100">
                          <a:latin typeface="Arial"/>
                          <a:ea typeface="Times New Roman"/>
                          <a:cs typeface="Times New Roman"/>
                        </a:rPr>
                        <a:t>GP3A </a:t>
                      </a:r>
                      <a:r>
                        <a:rPr lang="id-ID" sz="1100">
                          <a:latin typeface="Arial"/>
                          <a:ea typeface="Times New Roman"/>
                          <a:cs typeface="Times New Roman"/>
                        </a:rPr>
                        <a:t>Sabua Ade</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1100">
                          <a:latin typeface="Arial"/>
                          <a:ea typeface="Times New Roman"/>
                          <a:cs typeface="Times New Roman"/>
                        </a:rPr>
                        <a:t>Desa Monggo, Desa Rade, Desa Dena, Desa Bolo, </a:t>
                      </a:r>
                      <a:r>
                        <a:rPr lang="fi-FI" sz="1100">
                          <a:latin typeface="Arial"/>
                          <a:ea typeface="Times New Roman"/>
                          <a:cs typeface="Times New Roman"/>
                        </a:rPr>
                        <a:t>Kec.</a:t>
                      </a:r>
                      <a:r>
                        <a:rPr lang="id-ID" sz="1100">
                          <a:latin typeface="Arial"/>
                          <a:ea typeface="Times New Roman"/>
                          <a:cs typeface="Times New Roman"/>
                        </a:rPr>
                        <a:t> Madapangga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id-ID" sz="1100">
                          <a:latin typeface="Arial"/>
                          <a:ea typeface="Times New Roman"/>
                          <a:cs typeface="Times New Roman"/>
                        </a:rPr>
                        <a:t>2.000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id-ID" sz="1100">
                          <a:latin typeface="Arial"/>
                          <a:ea typeface="Times New Roman"/>
                          <a:cs typeface="Times New Roman"/>
                        </a:rPr>
                        <a:t>1.500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6146">
                <a:tc>
                  <a:txBody>
                    <a:bodyPr/>
                    <a:lstStyle/>
                    <a:p>
                      <a:pPr algn="ctr">
                        <a:lnSpc>
                          <a:spcPct val="150000"/>
                        </a:lnSpc>
                        <a:spcAft>
                          <a:spcPts val="0"/>
                        </a:spcAft>
                      </a:pPr>
                      <a:r>
                        <a:rPr lang="fi-FI" sz="1100">
                          <a:latin typeface="Arial"/>
                          <a:ea typeface="Times New Roman"/>
                          <a:cs typeface="Times New Roman"/>
                        </a:rPr>
                        <a:t>2</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i-FI" sz="1100">
                          <a:latin typeface="Arial"/>
                          <a:ea typeface="Times New Roman"/>
                          <a:cs typeface="Times New Roman"/>
                        </a:rPr>
                        <a:t>P3A </a:t>
                      </a:r>
                      <a:r>
                        <a:rPr lang="id-ID" sz="1100">
                          <a:latin typeface="Arial"/>
                          <a:ea typeface="Times New Roman"/>
                          <a:cs typeface="Times New Roman"/>
                        </a:rPr>
                        <a:t>Seketo</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1100">
                          <a:latin typeface="Arial"/>
                          <a:ea typeface="Times New Roman"/>
                          <a:cs typeface="Times New Roman"/>
                        </a:rPr>
                        <a:t>Desa Monggo, Desa Bolo, Kec. Madapangga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id-ID" sz="1100">
                          <a:latin typeface="Arial"/>
                          <a:ea typeface="Times New Roman"/>
                          <a:cs typeface="Times New Roman"/>
                        </a:rPr>
                        <a:t>1.500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id-ID" sz="1100">
                          <a:latin typeface="Arial"/>
                          <a:ea typeface="Times New Roman"/>
                          <a:cs typeface="Times New Roman"/>
                        </a:rPr>
                        <a:t>900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6146">
                <a:tc>
                  <a:txBody>
                    <a:bodyPr/>
                    <a:lstStyle/>
                    <a:p>
                      <a:pPr algn="ctr">
                        <a:lnSpc>
                          <a:spcPct val="150000"/>
                        </a:lnSpc>
                        <a:spcAft>
                          <a:spcPts val="0"/>
                        </a:spcAft>
                      </a:pPr>
                      <a:r>
                        <a:rPr lang="fi-FI" sz="1100">
                          <a:latin typeface="Arial"/>
                          <a:ea typeface="Times New Roman"/>
                          <a:cs typeface="Times New Roman"/>
                        </a:rPr>
                        <a:t>3</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i-FI" sz="1100" dirty="0">
                          <a:latin typeface="Arial"/>
                          <a:ea typeface="Times New Roman"/>
                          <a:cs typeface="Times New Roman"/>
                        </a:rPr>
                        <a:t>P3A </a:t>
                      </a:r>
                      <a:r>
                        <a:rPr lang="id-ID" sz="1100" dirty="0">
                          <a:latin typeface="Arial"/>
                          <a:ea typeface="Times New Roman"/>
                          <a:cs typeface="Times New Roman"/>
                        </a:rPr>
                        <a:t>Labangke</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1100">
                          <a:latin typeface="Arial"/>
                          <a:ea typeface="Times New Roman"/>
                          <a:cs typeface="Times New Roman"/>
                        </a:rPr>
                        <a:t>Desa Rade, Desa Dena, Kec Madapangga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id-ID" sz="1100">
                          <a:latin typeface="Arial"/>
                          <a:ea typeface="Times New Roman"/>
                          <a:cs typeface="Times New Roman"/>
                        </a:rPr>
                        <a:t>500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id-ID" sz="1100" dirty="0">
                          <a:latin typeface="Arial"/>
                          <a:ea typeface="Times New Roman"/>
                          <a:cs typeface="Times New Roman"/>
                        </a:rPr>
                        <a:t>600</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510922"/>
            <a:ext cx="6367384" cy="430887"/>
          </a:xfrm>
          <a:prstGeom prst="rect">
            <a:avLst/>
          </a:prstGeom>
          <a:noFill/>
        </p:spPr>
        <p:txBody>
          <a:bodyPr wrap="none">
            <a:spAutoFit/>
          </a:bodyPr>
          <a:lstStyle/>
          <a:p>
            <a:r>
              <a:rPr lang="fi-FI" sz="2200" b="1" dirty="0" smtClean="0"/>
              <a:t>S</a:t>
            </a:r>
            <a:r>
              <a:rPr lang="id-ID" sz="2200" b="1" dirty="0" smtClean="0"/>
              <a:t>UMBER</a:t>
            </a:r>
            <a:r>
              <a:rPr lang="fi-FI" sz="2200" b="1" dirty="0" smtClean="0"/>
              <a:t>, K</a:t>
            </a:r>
            <a:r>
              <a:rPr lang="id-ID" sz="2200" b="1" dirty="0" smtClean="0"/>
              <a:t>ETERSEDIAAN DAN</a:t>
            </a:r>
            <a:r>
              <a:rPr lang="fi-FI" sz="2200" b="1" dirty="0" smtClean="0"/>
              <a:t> A</a:t>
            </a:r>
            <a:r>
              <a:rPr lang="id-ID" sz="2200" b="1" dirty="0" smtClean="0"/>
              <a:t>LOKASI</a:t>
            </a:r>
            <a:r>
              <a:rPr lang="fi-FI" sz="2200" b="1" dirty="0" smtClean="0"/>
              <a:t> A</a:t>
            </a:r>
            <a:r>
              <a:rPr lang="id-ID" sz="2200" b="1" dirty="0" smtClean="0"/>
              <a:t>IR</a:t>
            </a:r>
            <a:endParaRPr lang="id-ID" sz="2200" dirty="0"/>
          </a:p>
        </p:txBody>
      </p:sp>
      <p:sp>
        <p:nvSpPr>
          <p:cNvPr id="7" name="Text Box 54"/>
          <p:cNvSpPr txBox="1">
            <a:spLocks noChangeArrowheads="1"/>
          </p:cNvSpPr>
          <p:nvPr/>
        </p:nvSpPr>
        <p:spPr bwMode="auto">
          <a:xfrm>
            <a:off x="228600" y="1552575"/>
            <a:ext cx="8534400" cy="3785652"/>
          </a:xfrm>
          <a:prstGeom prst="rect">
            <a:avLst/>
          </a:prstGeom>
          <a:noFill/>
          <a:ln w="12700" cap="sq">
            <a:noFill/>
            <a:miter lim="800000"/>
            <a:headEnd type="none" w="sm" len="sm"/>
            <a:tailEnd type="none" w="sm" len="sm"/>
          </a:ln>
          <a:effectLst/>
        </p:spPr>
        <p:txBody>
          <a:bodyPr>
            <a:spAutoFit/>
          </a:bodyPr>
          <a:lstStyle/>
          <a:p>
            <a:pPr algn="just"/>
            <a:r>
              <a:rPr lang="fi-FI" sz="2400" dirty="0" smtClean="0">
                <a:latin typeface="Century Gothic" pitchFamily="34" charset="0"/>
              </a:rPr>
              <a:t>Pada </a:t>
            </a:r>
            <a:r>
              <a:rPr lang="id-ID" sz="2400" dirty="0" smtClean="0">
                <a:latin typeface="Century Gothic" pitchFamily="34" charset="0"/>
              </a:rPr>
              <a:t>awal pengembangan</a:t>
            </a:r>
            <a:r>
              <a:rPr lang="fi-FI" sz="2400" dirty="0" smtClean="0">
                <a:latin typeface="Century Gothic" pitchFamily="34" charset="0"/>
              </a:rPr>
              <a:t> daerah irigasi </a:t>
            </a:r>
            <a:r>
              <a:rPr lang="id-ID" sz="2400" dirty="0" smtClean="0">
                <a:latin typeface="Century Gothic" pitchFamily="34" charset="0"/>
              </a:rPr>
              <a:t>Madapangga II</a:t>
            </a:r>
            <a:r>
              <a:rPr lang="fi-FI" sz="2400" dirty="0" smtClean="0">
                <a:latin typeface="Century Gothic" pitchFamily="34" charset="0"/>
              </a:rPr>
              <a:t> sangat tergantung dari air </a:t>
            </a:r>
            <a:r>
              <a:rPr lang="id-ID" sz="2400" dirty="0" smtClean="0">
                <a:latin typeface="Century Gothic" pitchFamily="34" charset="0"/>
              </a:rPr>
              <a:t>Bendung Seketo dan Bendung Suplesi Labangke</a:t>
            </a:r>
            <a:r>
              <a:rPr lang="fi-FI" sz="2400" dirty="0" smtClean="0">
                <a:latin typeface="Century Gothic" pitchFamily="34" charset="0"/>
              </a:rPr>
              <a:t> yang berada diwilayah hulu tepatnya di desa </a:t>
            </a:r>
            <a:r>
              <a:rPr lang="id-ID" sz="2400" dirty="0" smtClean="0">
                <a:latin typeface="Century Gothic" pitchFamily="34" charset="0"/>
              </a:rPr>
              <a:t>Monggo</a:t>
            </a:r>
            <a:r>
              <a:rPr lang="fi-FI" sz="2400" dirty="0" smtClean="0">
                <a:latin typeface="Century Gothic" pitchFamily="34" charset="0"/>
              </a:rPr>
              <a:t> Kecamatan </a:t>
            </a:r>
            <a:r>
              <a:rPr lang="id-ID" sz="2400" dirty="0" smtClean="0">
                <a:latin typeface="Century Gothic" pitchFamily="34" charset="0"/>
              </a:rPr>
              <a:t>Madapangga</a:t>
            </a:r>
            <a:r>
              <a:rPr lang="fi-FI" sz="2400" dirty="0" smtClean="0">
                <a:latin typeface="Century Gothic" pitchFamily="34" charset="0"/>
              </a:rPr>
              <a:t> Kabupaten </a:t>
            </a:r>
            <a:r>
              <a:rPr lang="id-ID" sz="2400" dirty="0" smtClean="0">
                <a:latin typeface="Century Gothic" pitchFamily="34" charset="0"/>
              </a:rPr>
              <a:t>Bima</a:t>
            </a:r>
            <a:r>
              <a:rPr lang="fi-FI" sz="2400" dirty="0" smtClean="0">
                <a:latin typeface="Century Gothic" pitchFamily="34" charset="0"/>
              </a:rPr>
              <a:t>.</a:t>
            </a:r>
            <a:endParaRPr lang="id-ID" sz="2400" dirty="0" smtClean="0">
              <a:latin typeface="Century Gothic" pitchFamily="34" charset="0"/>
            </a:endParaRPr>
          </a:p>
          <a:p>
            <a:pPr algn="just"/>
            <a:endParaRPr lang="id-ID" sz="2400" dirty="0" smtClean="0">
              <a:latin typeface="Century Gothic" pitchFamily="34" charset="0"/>
            </a:endParaRPr>
          </a:p>
          <a:p>
            <a:pPr algn="just"/>
            <a:r>
              <a:rPr lang="fi-FI" sz="2400" dirty="0" smtClean="0">
                <a:latin typeface="Century Gothic" pitchFamily="34" charset="0"/>
              </a:rPr>
              <a:t>Berikut disajikan tabel mengenai sumber,ketersediaan dan alokasi air irigasi bagi D.I </a:t>
            </a:r>
            <a:r>
              <a:rPr lang="id-ID" sz="2400" dirty="0" smtClean="0">
                <a:latin typeface="Century Gothic" pitchFamily="34" charset="0"/>
              </a:rPr>
              <a:t>Madapangga II dari Bendung Seketo.</a:t>
            </a:r>
          </a:p>
          <a:p>
            <a:pPr marL="347663" indent="-347663">
              <a:defRPr/>
            </a:pPr>
            <a:endParaRPr lang="en-US" sz="2400" dirty="0">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381000"/>
          <a:ext cx="7315201" cy="1828800"/>
        </p:xfrm>
        <a:graphic>
          <a:graphicData uri="http://schemas.openxmlformats.org/drawingml/2006/table">
            <a:tbl>
              <a:tblPr/>
              <a:tblGrid>
                <a:gridCol w="1568278">
                  <a:extLst>
                    <a:ext uri="{9D8B030D-6E8A-4147-A177-3AD203B41FA5}">
                      <a16:colId xmlns:a16="http://schemas.microsoft.com/office/drawing/2014/main" val="20000"/>
                    </a:ext>
                  </a:extLst>
                </a:gridCol>
                <a:gridCol w="973390">
                  <a:extLst>
                    <a:ext uri="{9D8B030D-6E8A-4147-A177-3AD203B41FA5}">
                      <a16:colId xmlns:a16="http://schemas.microsoft.com/office/drawing/2014/main" val="20001"/>
                    </a:ext>
                  </a:extLst>
                </a:gridCol>
                <a:gridCol w="876533">
                  <a:extLst>
                    <a:ext uri="{9D8B030D-6E8A-4147-A177-3AD203B41FA5}">
                      <a16:colId xmlns:a16="http://schemas.microsoft.com/office/drawing/2014/main" val="20002"/>
                    </a:ext>
                  </a:extLst>
                </a:gridCol>
                <a:gridCol w="1164361">
                  <a:extLst>
                    <a:ext uri="{9D8B030D-6E8A-4147-A177-3AD203B41FA5}">
                      <a16:colId xmlns:a16="http://schemas.microsoft.com/office/drawing/2014/main" val="20003"/>
                    </a:ext>
                  </a:extLst>
                </a:gridCol>
                <a:gridCol w="1164361">
                  <a:extLst>
                    <a:ext uri="{9D8B030D-6E8A-4147-A177-3AD203B41FA5}">
                      <a16:colId xmlns:a16="http://schemas.microsoft.com/office/drawing/2014/main" val="20004"/>
                    </a:ext>
                  </a:extLst>
                </a:gridCol>
                <a:gridCol w="1568278">
                  <a:extLst>
                    <a:ext uri="{9D8B030D-6E8A-4147-A177-3AD203B41FA5}">
                      <a16:colId xmlns:a16="http://schemas.microsoft.com/office/drawing/2014/main" val="20005"/>
                    </a:ext>
                  </a:extLst>
                </a:gridCol>
              </a:tblGrid>
              <a:tr h="457200">
                <a:tc rowSpan="2">
                  <a:txBody>
                    <a:bodyPr/>
                    <a:lstStyle/>
                    <a:p>
                      <a:pPr algn="ctr">
                        <a:lnSpc>
                          <a:spcPct val="150000"/>
                        </a:lnSpc>
                        <a:spcAft>
                          <a:spcPts val="0"/>
                        </a:spcAft>
                      </a:pPr>
                      <a:r>
                        <a:rPr lang="fi-FI" sz="1000" dirty="0">
                          <a:latin typeface="Arial"/>
                          <a:ea typeface="Times New Roman"/>
                          <a:cs typeface="Times New Roman"/>
                        </a:rPr>
                        <a:t>No</a:t>
                      </a:r>
                      <a:endParaRPr lang="id-ID" sz="900" dirty="0">
                        <a:latin typeface="Times New Roman"/>
                        <a:ea typeface="Times New Roman"/>
                        <a:cs typeface="Times New Roman"/>
                      </a:endParaRPr>
                    </a:p>
                  </a:txBody>
                  <a:tcPr marL="61824" marR="6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fi-FI" sz="1000">
                          <a:latin typeface="Arial"/>
                          <a:ea typeface="Times New Roman"/>
                          <a:cs typeface="Times New Roman"/>
                        </a:rPr>
                        <a:t>Sumber Air</a:t>
                      </a:r>
                      <a:endParaRPr lang="id-ID" sz="900">
                        <a:latin typeface="Times New Roman"/>
                        <a:ea typeface="Times New Roman"/>
                        <a:cs typeface="Times New Roman"/>
                      </a:endParaRPr>
                    </a:p>
                  </a:txBody>
                  <a:tcPr marL="61824" marR="6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fi-FI" sz="1000">
                          <a:latin typeface="Arial"/>
                          <a:ea typeface="Times New Roman"/>
                          <a:cs typeface="Times New Roman"/>
                        </a:rPr>
                        <a:t>Ketersediaan Air irigasi</a:t>
                      </a:r>
                      <a:endParaRPr lang="id-ID" sz="900">
                        <a:latin typeface="Times New Roman"/>
                        <a:ea typeface="Times New Roman"/>
                        <a:cs typeface="Times New Roman"/>
                      </a:endParaRPr>
                    </a:p>
                  </a:txBody>
                  <a:tcPr marL="61824" marR="6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rowSpan="2">
                  <a:txBody>
                    <a:bodyPr/>
                    <a:lstStyle/>
                    <a:p>
                      <a:pPr algn="ctr">
                        <a:lnSpc>
                          <a:spcPct val="150000"/>
                        </a:lnSpc>
                        <a:spcAft>
                          <a:spcPts val="0"/>
                        </a:spcAft>
                      </a:pPr>
                      <a:r>
                        <a:rPr lang="fi-FI" sz="1000">
                          <a:latin typeface="Arial"/>
                          <a:ea typeface="Times New Roman"/>
                          <a:cs typeface="Times New Roman"/>
                        </a:rPr>
                        <a:t>Alokasi Air irigasi</a:t>
                      </a:r>
                      <a:endParaRPr lang="id-ID" sz="900">
                        <a:latin typeface="Times New Roman"/>
                        <a:ea typeface="Times New Roman"/>
                        <a:cs typeface="Times New Roman"/>
                      </a:endParaRPr>
                    </a:p>
                  </a:txBody>
                  <a:tcPr marL="61824" marR="6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vMerge="1">
                  <a:txBody>
                    <a:bodyPr/>
                    <a:lstStyle/>
                    <a:p>
                      <a:endParaRPr lang="id-ID"/>
                    </a:p>
                  </a:txBody>
                  <a:tcPr/>
                </a:tc>
                <a:tc vMerge="1">
                  <a:txBody>
                    <a:bodyPr/>
                    <a:lstStyle/>
                    <a:p>
                      <a:endParaRPr lang="id-ID"/>
                    </a:p>
                  </a:txBody>
                  <a:tcPr/>
                </a:tc>
                <a:tc>
                  <a:txBody>
                    <a:bodyPr/>
                    <a:lstStyle/>
                    <a:p>
                      <a:pPr algn="ctr">
                        <a:lnSpc>
                          <a:spcPct val="150000"/>
                        </a:lnSpc>
                        <a:spcAft>
                          <a:spcPts val="0"/>
                        </a:spcAft>
                      </a:pPr>
                      <a:r>
                        <a:rPr lang="fi-FI" sz="1000">
                          <a:latin typeface="Arial"/>
                          <a:ea typeface="Times New Roman"/>
                          <a:cs typeface="Times New Roman"/>
                        </a:rPr>
                        <a:t>MT I</a:t>
                      </a:r>
                      <a:endParaRPr lang="id-ID" sz="900">
                        <a:latin typeface="Times New Roman"/>
                        <a:ea typeface="Times New Roman"/>
                        <a:cs typeface="Times New Roman"/>
                      </a:endParaRPr>
                    </a:p>
                  </a:txBody>
                  <a:tcPr marL="61824" marR="6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000">
                          <a:latin typeface="Arial"/>
                          <a:ea typeface="Times New Roman"/>
                          <a:cs typeface="Times New Roman"/>
                        </a:rPr>
                        <a:t>MT II</a:t>
                      </a:r>
                      <a:endParaRPr lang="id-ID" sz="900">
                        <a:latin typeface="Times New Roman"/>
                        <a:ea typeface="Times New Roman"/>
                        <a:cs typeface="Times New Roman"/>
                      </a:endParaRPr>
                    </a:p>
                  </a:txBody>
                  <a:tcPr marL="61824" marR="6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000">
                          <a:latin typeface="Arial"/>
                          <a:ea typeface="Times New Roman"/>
                          <a:cs typeface="Times New Roman"/>
                        </a:rPr>
                        <a:t>MT III</a:t>
                      </a:r>
                      <a:endParaRPr lang="id-ID" sz="900">
                        <a:latin typeface="Times New Roman"/>
                        <a:ea typeface="Times New Roman"/>
                        <a:cs typeface="Times New Roman"/>
                      </a:endParaRPr>
                    </a:p>
                  </a:txBody>
                  <a:tcPr marL="61824" marR="618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extLst>
                  <a:ext uri="{0D108BD9-81ED-4DB2-BD59-A6C34878D82A}">
                    <a16:rowId xmlns:a16="http://schemas.microsoft.com/office/drawing/2014/main" val="10001"/>
                  </a:ext>
                </a:extLst>
              </a:tr>
              <a:tr h="457200">
                <a:tc rowSpan="2">
                  <a:txBody>
                    <a:bodyPr/>
                    <a:lstStyle/>
                    <a:p>
                      <a:pPr algn="just">
                        <a:lnSpc>
                          <a:spcPct val="150000"/>
                        </a:lnSpc>
                        <a:spcAft>
                          <a:spcPts val="0"/>
                        </a:spcAft>
                      </a:pPr>
                      <a:r>
                        <a:rPr lang="fi-FI" sz="1000">
                          <a:latin typeface="Arial"/>
                          <a:ea typeface="Times New Roman"/>
                          <a:cs typeface="Times New Roman"/>
                        </a:rPr>
                        <a:t>1.</a:t>
                      </a:r>
                      <a:endParaRPr lang="id-ID" sz="900">
                        <a:latin typeface="Times New Roman"/>
                        <a:ea typeface="Times New Roman"/>
                        <a:cs typeface="Times New Roman"/>
                      </a:endParaRPr>
                    </a:p>
                  </a:txBody>
                  <a:tcPr marL="61824" marR="6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id-ID" sz="1000">
                          <a:latin typeface="Arial"/>
                          <a:ea typeface="Times New Roman"/>
                          <a:cs typeface="Times New Roman"/>
                        </a:rPr>
                        <a:t>Bendung Seketo</a:t>
                      </a:r>
                      <a:endParaRPr lang="id-ID" sz="900">
                        <a:latin typeface="Times New Roman"/>
                        <a:ea typeface="Times New Roman"/>
                        <a:cs typeface="Times New Roman"/>
                      </a:endParaRPr>
                    </a:p>
                  </a:txBody>
                  <a:tcPr marL="61824" marR="6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id-ID" sz="1000">
                          <a:latin typeface="Arial"/>
                          <a:ea typeface="Times New Roman"/>
                          <a:cs typeface="Times New Roman"/>
                        </a:rPr>
                        <a:t>345</a:t>
                      </a:r>
                      <a:r>
                        <a:rPr lang="fi-FI" sz="1000">
                          <a:latin typeface="Arial"/>
                          <a:ea typeface="Times New Roman"/>
                          <a:cs typeface="Times New Roman"/>
                        </a:rPr>
                        <a:t> l/dtk</a:t>
                      </a:r>
                      <a:endParaRPr lang="id-ID" sz="900">
                        <a:latin typeface="Times New Roman"/>
                        <a:ea typeface="Times New Roman"/>
                        <a:cs typeface="Times New Roman"/>
                      </a:endParaRPr>
                    </a:p>
                  </a:txBody>
                  <a:tcPr marL="61824" marR="6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id-ID" sz="1000" dirty="0">
                          <a:latin typeface="Arial"/>
                          <a:ea typeface="Times New Roman"/>
                          <a:cs typeface="Times New Roman"/>
                        </a:rPr>
                        <a:t>145 </a:t>
                      </a:r>
                      <a:r>
                        <a:rPr lang="fi-FI" sz="1000" dirty="0">
                          <a:latin typeface="Arial"/>
                          <a:ea typeface="Times New Roman"/>
                          <a:cs typeface="Times New Roman"/>
                        </a:rPr>
                        <a:t>l/dtk</a:t>
                      </a:r>
                      <a:endParaRPr lang="id-ID" sz="900" dirty="0">
                        <a:latin typeface="Times New Roman"/>
                        <a:ea typeface="Times New Roman"/>
                        <a:cs typeface="Times New Roman"/>
                      </a:endParaRPr>
                    </a:p>
                  </a:txBody>
                  <a:tcPr marL="61824" marR="6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id-ID" sz="1000">
                          <a:latin typeface="Arial"/>
                          <a:ea typeface="Times New Roman"/>
                          <a:cs typeface="Times New Roman"/>
                        </a:rPr>
                        <a:t>60 </a:t>
                      </a:r>
                      <a:r>
                        <a:rPr lang="fi-FI" sz="1000">
                          <a:latin typeface="Arial"/>
                          <a:ea typeface="Times New Roman"/>
                          <a:cs typeface="Times New Roman"/>
                        </a:rPr>
                        <a:t>l/dtk</a:t>
                      </a:r>
                      <a:endParaRPr lang="id-ID" sz="900">
                        <a:latin typeface="Times New Roman"/>
                        <a:ea typeface="Times New Roman"/>
                        <a:cs typeface="Times New Roman"/>
                      </a:endParaRPr>
                    </a:p>
                  </a:txBody>
                  <a:tcPr marL="61824" marR="6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i-FI" sz="1000">
                          <a:latin typeface="Arial"/>
                          <a:ea typeface="Times New Roman"/>
                          <a:cs typeface="Times New Roman"/>
                        </a:rPr>
                        <a:t>P3A </a:t>
                      </a:r>
                      <a:r>
                        <a:rPr lang="id-ID" sz="1000">
                          <a:latin typeface="Arial"/>
                          <a:ea typeface="Times New Roman"/>
                          <a:cs typeface="Times New Roman"/>
                        </a:rPr>
                        <a:t>Seketo</a:t>
                      </a:r>
                      <a:endParaRPr lang="id-ID" sz="900">
                        <a:latin typeface="Times New Roman"/>
                        <a:ea typeface="Times New Roman"/>
                        <a:cs typeface="Times New Roman"/>
                      </a:endParaRPr>
                    </a:p>
                  </a:txBody>
                  <a:tcPr marL="61824" marR="6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just">
                        <a:lnSpc>
                          <a:spcPct val="150000"/>
                        </a:lnSpc>
                        <a:spcAft>
                          <a:spcPts val="0"/>
                        </a:spcAft>
                      </a:pPr>
                      <a:r>
                        <a:rPr lang="fi-FI" sz="1000" dirty="0">
                          <a:latin typeface="Arial"/>
                          <a:ea typeface="Times New Roman"/>
                          <a:cs typeface="Times New Roman"/>
                        </a:rPr>
                        <a:t>P3A </a:t>
                      </a:r>
                      <a:r>
                        <a:rPr lang="id-ID" sz="1000" dirty="0">
                          <a:latin typeface="Arial"/>
                          <a:ea typeface="Times New Roman"/>
                          <a:cs typeface="Times New Roman"/>
                        </a:rPr>
                        <a:t>Labangke</a:t>
                      </a:r>
                      <a:endParaRPr lang="id-ID" sz="900" dirty="0">
                        <a:latin typeface="Times New Roman"/>
                        <a:ea typeface="Times New Roman"/>
                        <a:cs typeface="Times New Roman"/>
                      </a:endParaRPr>
                    </a:p>
                  </a:txBody>
                  <a:tcPr marL="61824" marR="61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 Box 54"/>
          <p:cNvSpPr txBox="1">
            <a:spLocks noChangeArrowheads="1"/>
          </p:cNvSpPr>
          <p:nvPr/>
        </p:nvSpPr>
        <p:spPr bwMode="auto">
          <a:xfrm>
            <a:off x="228600" y="2438401"/>
            <a:ext cx="8534400" cy="4154984"/>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Dari </a:t>
            </a:r>
            <a:r>
              <a:rPr lang="id-ID" sz="2400" dirty="0" smtClean="0">
                <a:latin typeface="Century Gothic" pitchFamily="34" charset="0"/>
              </a:rPr>
              <a:t>data</a:t>
            </a:r>
            <a:r>
              <a:rPr lang="fi-FI" sz="2400" dirty="0" smtClean="0">
                <a:latin typeface="Century Gothic" pitchFamily="34" charset="0"/>
              </a:rPr>
              <a:t> diatas dapat kita pahami bahwa menyangkut aspek ketersediaan air irigasi, Daerah Irigasi </a:t>
            </a:r>
            <a:r>
              <a:rPr lang="id-ID" sz="2400" dirty="0" smtClean="0">
                <a:latin typeface="Century Gothic" pitchFamily="34" charset="0"/>
              </a:rPr>
              <a:t>Madapangga II</a:t>
            </a:r>
            <a:r>
              <a:rPr lang="fi-FI" sz="2400" dirty="0" smtClean="0">
                <a:latin typeface="Century Gothic" pitchFamily="34" charset="0"/>
              </a:rPr>
              <a:t> selalu mengalami kekurangan air yaitu pada saat Musim Tanam II (MT II) dan Musim Tanam III (MT III) dikarenakan faktor alam (hujan yang tidak menentu)</a:t>
            </a:r>
            <a:r>
              <a:rPr lang="id-ID" sz="2400" dirty="0" smtClean="0">
                <a:latin typeface="Century Gothic" pitchFamily="34" charset="0"/>
              </a:rPr>
              <a:t>. </a:t>
            </a:r>
          </a:p>
          <a:p>
            <a:pPr algn="just"/>
            <a:endParaRPr lang="id-ID" sz="2400" dirty="0" smtClean="0">
              <a:latin typeface="Century Gothic" pitchFamily="34" charset="0"/>
            </a:endParaRPr>
          </a:p>
          <a:p>
            <a:pPr algn="just"/>
            <a:r>
              <a:rPr lang="fi-FI" sz="2400" dirty="0" smtClean="0">
                <a:latin typeface="Century Gothic" pitchFamily="34" charset="0"/>
              </a:rPr>
              <a:t>Berkurangnya debit air yang terjadi di Daerah Irigasi ini menyebabkan sebagian daerah persawahan tidak bisa ditanami pada musim kemarau, ini akan berdampak negatif bagi pendapatan masyarakat petani. </a:t>
            </a:r>
            <a:endParaRPr lang="en-US" sz="2400" dirty="0">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I Madapangga"/>
          <p:cNvPicPr>
            <a:picLocks noChangeAspect="1" noChangeArrowheads="1"/>
          </p:cNvPicPr>
          <p:nvPr/>
        </p:nvPicPr>
        <p:blipFill>
          <a:blip r:embed="rId2" cstate="email"/>
          <a:srcRect/>
          <a:stretch>
            <a:fillRect/>
          </a:stretch>
        </p:blipFill>
        <p:spPr bwMode="auto">
          <a:xfrm>
            <a:off x="381000" y="1439245"/>
            <a:ext cx="8144876" cy="4961555"/>
          </a:xfrm>
          <a:prstGeom prst="rect">
            <a:avLst/>
          </a:prstGeom>
          <a:noFill/>
          <a:ln w="9525">
            <a:solidFill>
              <a:srgbClr val="000000"/>
            </a:solidFill>
            <a:miter lim="800000"/>
            <a:headEnd/>
            <a:tailEnd/>
          </a:ln>
        </p:spPr>
      </p:pic>
      <p:sp>
        <p:nvSpPr>
          <p:cNvPr id="6" name="Rectangle 5"/>
          <p:cNvSpPr/>
          <p:nvPr/>
        </p:nvSpPr>
        <p:spPr>
          <a:xfrm>
            <a:off x="533400" y="510922"/>
            <a:ext cx="6385081" cy="461665"/>
          </a:xfrm>
          <a:prstGeom prst="rect">
            <a:avLst/>
          </a:prstGeom>
          <a:noFill/>
        </p:spPr>
        <p:txBody>
          <a:bodyPr wrap="none">
            <a:spAutoFit/>
          </a:bodyPr>
          <a:lstStyle/>
          <a:p>
            <a:r>
              <a:rPr lang="id-ID" sz="2400" dirty="0" smtClean="0"/>
              <a:t>Posisi Bendung Saketo &amp; Bendung Labangke</a:t>
            </a:r>
            <a:endParaRPr lang="id-ID"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3219151" cy="584775"/>
          </a:xfrm>
          <a:prstGeom prst="rect">
            <a:avLst/>
          </a:prstGeom>
          <a:noFill/>
        </p:spPr>
        <p:txBody>
          <a:bodyPr wrap="none">
            <a:spAutoFit/>
          </a:bodyPr>
          <a:lstStyle/>
          <a:p>
            <a:r>
              <a:rPr lang="fi-FI" sz="3200" b="1" dirty="0" smtClean="0"/>
              <a:t>A</a:t>
            </a:r>
            <a:r>
              <a:rPr lang="id-ID" sz="3200" b="1" dirty="0" smtClean="0"/>
              <a:t>SPEK TEKNIS</a:t>
            </a:r>
            <a:endParaRPr lang="id-ID" sz="3200" dirty="0"/>
          </a:p>
        </p:txBody>
      </p:sp>
      <p:sp>
        <p:nvSpPr>
          <p:cNvPr id="7" name="Text Box 54"/>
          <p:cNvSpPr txBox="1">
            <a:spLocks noChangeArrowheads="1"/>
          </p:cNvSpPr>
          <p:nvPr/>
        </p:nvSpPr>
        <p:spPr bwMode="auto">
          <a:xfrm>
            <a:off x="228600" y="1143000"/>
            <a:ext cx="8534400" cy="461665"/>
          </a:xfrm>
          <a:prstGeom prst="rect">
            <a:avLst/>
          </a:prstGeom>
          <a:noFill/>
          <a:ln w="12700" cap="sq">
            <a:noFill/>
            <a:miter lim="800000"/>
            <a:headEnd type="none" w="sm" len="sm"/>
            <a:tailEnd type="none" w="sm" len="sm"/>
          </a:ln>
          <a:effectLst/>
        </p:spPr>
        <p:txBody>
          <a:bodyPr>
            <a:spAutoFit/>
          </a:bodyPr>
          <a:lstStyle/>
          <a:p>
            <a:pPr lvl="0" algn="just"/>
            <a:r>
              <a:rPr lang="fi-FI" sz="2400" b="1" dirty="0" smtClean="0">
                <a:latin typeface="Century Gothic" pitchFamily="34" charset="0"/>
              </a:rPr>
              <a:t>1</a:t>
            </a:r>
            <a:r>
              <a:rPr lang="id-ID" sz="2400" b="1" dirty="0" smtClean="0">
                <a:latin typeface="Century Gothic" pitchFamily="34" charset="0"/>
              </a:rPr>
              <a:t>. Kondisi </a:t>
            </a:r>
            <a:r>
              <a:rPr lang="fi-FI" sz="2400" b="1" dirty="0" smtClean="0">
                <a:latin typeface="Century Gothic" pitchFamily="34" charset="0"/>
              </a:rPr>
              <a:t>fisik dan fungsi jaringan irigasi.</a:t>
            </a:r>
            <a:endParaRPr lang="en-US" sz="2400" b="1" dirty="0">
              <a:latin typeface="Century Gothic" pitchFamily="34" charset="0"/>
            </a:endParaRPr>
          </a:p>
        </p:txBody>
      </p:sp>
      <p:sp>
        <p:nvSpPr>
          <p:cNvPr id="5" name="Text Box 54"/>
          <p:cNvSpPr txBox="1">
            <a:spLocks noChangeArrowheads="1"/>
          </p:cNvSpPr>
          <p:nvPr/>
        </p:nvSpPr>
        <p:spPr bwMode="auto">
          <a:xfrm>
            <a:off x="228600" y="1752600"/>
            <a:ext cx="8534400" cy="4401205"/>
          </a:xfrm>
          <a:prstGeom prst="rect">
            <a:avLst/>
          </a:prstGeom>
          <a:noFill/>
          <a:ln w="12700" cap="sq">
            <a:noFill/>
            <a:miter lim="800000"/>
            <a:headEnd type="none" w="sm" len="sm"/>
            <a:tailEnd type="none" w="sm" len="sm"/>
          </a:ln>
          <a:effectLst/>
        </p:spPr>
        <p:txBody>
          <a:bodyPr wrap="square">
            <a:spAutoFit/>
          </a:bodyPr>
          <a:lstStyle/>
          <a:p>
            <a:pPr algn="just"/>
            <a:r>
              <a:rPr lang="fi-FI" sz="2000" dirty="0" smtClean="0">
                <a:latin typeface="Century Gothic" pitchFamily="34" charset="0"/>
              </a:rPr>
              <a:t>Setelah dilakukan penelusuran jaringan irigasi secara menyeluruh di daerah irigasi </a:t>
            </a:r>
            <a:r>
              <a:rPr lang="id-ID" sz="2000" dirty="0" smtClean="0">
                <a:latin typeface="Century Gothic" pitchFamily="34" charset="0"/>
              </a:rPr>
              <a:t>Madapangga II</a:t>
            </a:r>
            <a:r>
              <a:rPr lang="fi-FI" sz="2000" dirty="0" smtClean="0">
                <a:latin typeface="Century Gothic" pitchFamily="34" charset="0"/>
              </a:rPr>
              <a:t> ternyata kondisi fisik jaringan irigasi cukup memprihatinkan hal ini dikarenakan ada beberapa jaringan irigasi yang telah mengalami kerusakan yang dikategorikan dalam rusak ringan dan rusak berat dan memiliki tingkat kefungsian yang tidak memadai. </a:t>
            </a:r>
            <a:endParaRPr lang="id-ID" sz="2000" dirty="0" smtClean="0">
              <a:latin typeface="Century Gothic" pitchFamily="34" charset="0"/>
            </a:endParaRPr>
          </a:p>
          <a:p>
            <a:pPr algn="just"/>
            <a:endParaRPr lang="id-ID" sz="2000" dirty="0" smtClean="0">
              <a:latin typeface="Century Gothic" pitchFamily="34" charset="0"/>
            </a:endParaRPr>
          </a:p>
          <a:p>
            <a:pPr algn="just"/>
            <a:r>
              <a:rPr lang="fi-FI" sz="2000" dirty="0" smtClean="0">
                <a:latin typeface="Century Gothic" pitchFamily="34" charset="0"/>
              </a:rPr>
              <a:t>Seperti halnya kondisi fisik </a:t>
            </a:r>
            <a:r>
              <a:rPr lang="id-ID" sz="2000" dirty="0" smtClean="0">
                <a:latin typeface="Century Gothic" pitchFamily="34" charset="0"/>
              </a:rPr>
              <a:t>B</a:t>
            </a:r>
            <a:r>
              <a:rPr lang="fi-FI" sz="2000" dirty="0" smtClean="0">
                <a:latin typeface="Century Gothic" pitchFamily="34" charset="0"/>
              </a:rPr>
              <a:t>endung </a:t>
            </a:r>
            <a:r>
              <a:rPr lang="id-ID" sz="2000" dirty="0" smtClean="0">
                <a:latin typeface="Century Gothic" pitchFamily="34" charset="0"/>
              </a:rPr>
              <a:t>Saketo </a:t>
            </a:r>
            <a:r>
              <a:rPr lang="fi-FI" sz="2000" dirty="0" smtClean="0">
                <a:latin typeface="Century Gothic" pitchFamily="34" charset="0"/>
              </a:rPr>
              <a:t>yang mengalami kerusakan</a:t>
            </a:r>
            <a:r>
              <a:rPr lang="id-ID" sz="2000" dirty="0" smtClean="0">
                <a:latin typeface="Century Gothic" pitchFamily="34" charset="0"/>
              </a:rPr>
              <a:t>/bocor</a:t>
            </a:r>
            <a:r>
              <a:rPr lang="fi-FI" sz="2000" dirty="0" smtClean="0">
                <a:latin typeface="Century Gothic" pitchFamily="34" charset="0"/>
              </a:rPr>
              <a:t>,</a:t>
            </a:r>
            <a:r>
              <a:rPr lang="id-ID" sz="2000" dirty="0" smtClean="0">
                <a:latin typeface="Century Gothic" pitchFamily="34" charset="0"/>
              </a:rPr>
              <a:t> Bendung Labangke yang hancur total, </a:t>
            </a:r>
            <a:r>
              <a:rPr lang="fi-FI" sz="2000" dirty="0" smtClean="0">
                <a:latin typeface="Century Gothic" pitchFamily="34" charset="0"/>
              </a:rPr>
              <a:t> bangunan sadap dengan kondisi rusak ringan, bangunan </a:t>
            </a:r>
            <a:r>
              <a:rPr lang="id-ID" sz="2000" dirty="0" smtClean="0">
                <a:latin typeface="Century Gothic" pitchFamily="34" charset="0"/>
              </a:rPr>
              <a:t>terjun</a:t>
            </a:r>
            <a:r>
              <a:rPr lang="fi-FI" sz="2000" dirty="0" smtClean="0">
                <a:latin typeface="Century Gothic" pitchFamily="34" charset="0"/>
              </a:rPr>
              <a:t> dengan kondisi rusak, </a:t>
            </a:r>
            <a:r>
              <a:rPr lang="id-ID" sz="2000" dirty="0" smtClean="0">
                <a:latin typeface="Century Gothic" pitchFamily="34" charset="0"/>
              </a:rPr>
              <a:t>saluran induk yang bocor, </a:t>
            </a:r>
            <a:r>
              <a:rPr lang="fi-FI" sz="2000" dirty="0" smtClean="0">
                <a:latin typeface="Century Gothic" pitchFamily="34" charset="0"/>
              </a:rPr>
              <a:t>saluran sekunder </a:t>
            </a:r>
            <a:r>
              <a:rPr lang="id-ID" sz="2000" dirty="0" smtClean="0">
                <a:latin typeface="Century Gothic" pitchFamily="34" charset="0"/>
              </a:rPr>
              <a:t>yang rusak parah </a:t>
            </a:r>
            <a:r>
              <a:rPr lang="fi-FI" sz="2000" dirty="0" smtClean="0">
                <a:latin typeface="Century Gothic" pitchFamily="34" charset="0"/>
              </a:rPr>
              <a:t>dan tersier yang sebagian besarnya masih saluran tanah, dan masih banyak bangunan lainnya yang perlu ditangani secara serius</a:t>
            </a:r>
            <a:r>
              <a:rPr lang="id-ID" sz="2000" dirty="0" smtClean="0">
                <a:latin typeface="Century Gothic" pitchFamily="34" charset="0"/>
              </a:rPr>
              <a:t>.</a:t>
            </a:r>
            <a:endParaRPr lang="id-ID" sz="2000" dirty="0">
              <a:latin typeface="Century Gothic"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81000"/>
            <a:ext cx="6088526" cy="646331"/>
          </a:xfrm>
          <a:prstGeom prst="rect">
            <a:avLst/>
          </a:prstGeom>
          <a:noFill/>
        </p:spPr>
        <p:txBody>
          <a:bodyPr wrap="none">
            <a:spAutoFit/>
          </a:bodyPr>
          <a:lstStyle/>
          <a:p>
            <a:pPr>
              <a:defRPr/>
            </a:pPr>
            <a:r>
              <a:rPr lang="id-ID"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Skema DI. Madapangga II</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pic>
        <p:nvPicPr>
          <p:cNvPr id="21508" name="Picture 6" descr="skema madapangga 2.jpg"/>
          <p:cNvPicPr>
            <a:picLocks noChangeAspect="1"/>
          </p:cNvPicPr>
          <p:nvPr/>
        </p:nvPicPr>
        <p:blipFill>
          <a:blip r:embed="rId2" cstate="email">
            <a:lum bright="-10000" contrast="30000"/>
          </a:blip>
          <a:srcRect/>
          <a:stretch>
            <a:fillRect/>
          </a:stretch>
        </p:blipFill>
        <p:spPr bwMode="auto">
          <a:xfrm>
            <a:off x="58738" y="1600200"/>
            <a:ext cx="9026525" cy="5029200"/>
          </a:xfrm>
          <a:prstGeom prst="rect">
            <a:avLst/>
          </a:prstGeom>
          <a:noFill/>
          <a:ln w="9525">
            <a:noFill/>
            <a:miter lim="800000"/>
            <a:headEnd/>
            <a:tailEnd/>
          </a:ln>
        </p:spPr>
      </p:pic>
      <p:sp>
        <p:nvSpPr>
          <p:cNvPr id="8" name="Rounded Rectangle 7"/>
          <p:cNvSpPr/>
          <p:nvPr/>
        </p:nvSpPr>
        <p:spPr>
          <a:xfrm>
            <a:off x="2209800" y="1676400"/>
            <a:ext cx="6629400" cy="1600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819400" y="1371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1" name="TextBox 9"/>
          <p:cNvSpPr txBox="1">
            <a:spLocks noChangeArrowheads="1"/>
          </p:cNvSpPr>
          <p:nvPr/>
        </p:nvSpPr>
        <p:spPr bwMode="auto">
          <a:xfrm>
            <a:off x="2905125" y="1371600"/>
            <a:ext cx="381000" cy="523875"/>
          </a:xfrm>
          <a:prstGeom prst="rect">
            <a:avLst/>
          </a:prstGeom>
          <a:noFill/>
          <a:ln w="9525">
            <a:noFill/>
            <a:miter lim="800000"/>
            <a:headEnd/>
            <a:tailEnd/>
          </a:ln>
        </p:spPr>
        <p:txBody>
          <a:bodyPr>
            <a:spAutoFit/>
          </a:bodyPr>
          <a:lstStyle/>
          <a:p>
            <a:r>
              <a:rPr lang="en-US" sz="2800" b="1">
                <a:solidFill>
                  <a:schemeClr val="bg1"/>
                </a:solidFill>
                <a:latin typeface="Century Gothic" pitchFamily="34" charset="0"/>
              </a:rPr>
              <a:t>2</a:t>
            </a:r>
          </a:p>
        </p:txBody>
      </p:sp>
      <p:sp>
        <p:nvSpPr>
          <p:cNvPr id="11" name="Rounded Rectangle 10"/>
          <p:cNvSpPr/>
          <p:nvPr/>
        </p:nvSpPr>
        <p:spPr>
          <a:xfrm>
            <a:off x="1066800" y="3429000"/>
            <a:ext cx="4953000" cy="32766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781675" y="4572000"/>
            <a:ext cx="533400" cy="533400"/>
          </a:xfrm>
          <a:prstGeom prst="ellipse">
            <a:avLst/>
          </a:prstGeom>
          <a:solidFill>
            <a:schemeClr val="accent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4" name="TextBox 14"/>
          <p:cNvSpPr txBox="1">
            <a:spLocks noChangeArrowheads="1"/>
          </p:cNvSpPr>
          <p:nvPr/>
        </p:nvSpPr>
        <p:spPr bwMode="auto">
          <a:xfrm>
            <a:off x="5867400" y="4572000"/>
            <a:ext cx="381000" cy="523875"/>
          </a:xfrm>
          <a:prstGeom prst="rect">
            <a:avLst/>
          </a:prstGeom>
          <a:noFill/>
          <a:ln w="9525">
            <a:noFill/>
            <a:miter lim="800000"/>
            <a:headEnd/>
            <a:tailEnd/>
          </a:ln>
        </p:spPr>
        <p:txBody>
          <a:bodyPr>
            <a:spAutoFit/>
          </a:bodyPr>
          <a:lstStyle/>
          <a:p>
            <a:r>
              <a:rPr lang="en-US" sz="2800" b="1">
                <a:solidFill>
                  <a:schemeClr val="bg1"/>
                </a:solidFill>
                <a:latin typeface="Century Gothic" pitchFamily="34" charset="0"/>
              </a:rPr>
              <a:t>3</a:t>
            </a:r>
          </a:p>
        </p:txBody>
      </p:sp>
      <p:sp>
        <p:nvSpPr>
          <p:cNvPr id="16" name="Rounded Rectangle 15"/>
          <p:cNvSpPr/>
          <p:nvPr/>
        </p:nvSpPr>
        <p:spPr>
          <a:xfrm>
            <a:off x="609600" y="1676400"/>
            <a:ext cx="1295400" cy="152400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981075" y="1371600"/>
            <a:ext cx="533400" cy="533400"/>
          </a:xfrm>
          <a:prstGeom prst="ellipse">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7" name="TextBox 17"/>
          <p:cNvSpPr txBox="1">
            <a:spLocks noChangeArrowheads="1"/>
          </p:cNvSpPr>
          <p:nvPr/>
        </p:nvSpPr>
        <p:spPr bwMode="auto">
          <a:xfrm>
            <a:off x="1066800" y="1371600"/>
            <a:ext cx="381000" cy="523875"/>
          </a:xfrm>
          <a:prstGeom prst="rect">
            <a:avLst/>
          </a:prstGeom>
          <a:noFill/>
          <a:ln w="9525">
            <a:noFill/>
            <a:miter lim="800000"/>
            <a:headEnd/>
            <a:tailEnd/>
          </a:ln>
        </p:spPr>
        <p:txBody>
          <a:bodyPr>
            <a:spAutoFit/>
          </a:bodyPr>
          <a:lstStyle/>
          <a:p>
            <a:r>
              <a:rPr lang="en-US" sz="2800" b="1">
                <a:solidFill>
                  <a:schemeClr val="bg1"/>
                </a:solidFill>
                <a:latin typeface="Century Gothic" pitchFamily="34" charset="0"/>
              </a:rPr>
              <a:t>1</a:t>
            </a:r>
          </a:p>
        </p:txBody>
      </p:sp>
      <p:sp>
        <p:nvSpPr>
          <p:cNvPr id="21518" name="TextBox 18"/>
          <p:cNvSpPr txBox="1">
            <a:spLocks noChangeArrowheads="1"/>
          </p:cNvSpPr>
          <p:nvPr/>
        </p:nvSpPr>
        <p:spPr bwMode="auto">
          <a:xfrm>
            <a:off x="6172200" y="5386388"/>
            <a:ext cx="2590800" cy="862012"/>
          </a:xfrm>
          <a:prstGeom prst="rect">
            <a:avLst/>
          </a:prstGeom>
          <a:noFill/>
          <a:ln w="9525">
            <a:noFill/>
            <a:miter lim="800000"/>
            <a:headEnd/>
            <a:tailEnd/>
          </a:ln>
        </p:spPr>
        <p:txBody>
          <a:bodyPr>
            <a:spAutoFit/>
          </a:bodyPr>
          <a:lstStyle/>
          <a:p>
            <a:r>
              <a:rPr lang="en-US" sz="1400" b="1">
                <a:latin typeface="Century Gothic" pitchFamily="34" charset="0"/>
              </a:rPr>
              <a:t>Keterangan</a:t>
            </a:r>
          </a:p>
          <a:p>
            <a:r>
              <a:rPr lang="en-US" sz="1200" b="1">
                <a:latin typeface="Century Gothic" pitchFamily="34" charset="0"/>
              </a:rPr>
              <a:t>1. Saluran Induk Sketo</a:t>
            </a:r>
          </a:p>
          <a:p>
            <a:r>
              <a:rPr lang="en-US" sz="1200" b="1">
                <a:latin typeface="Century Gothic" pitchFamily="34" charset="0"/>
              </a:rPr>
              <a:t>2. Saluran Skunder Sketo Kiri</a:t>
            </a:r>
          </a:p>
          <a:p>
            <a:r>
              <a:rPr lang="en-US" sz="1200" b="1">
                <a:latin typeface="Century Gothic" pitchFamily="34" charset="0"/>
              </a:rPr>
              <a:t>3. Saluran Skunder Sketo Kanan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4"/>
          <p:cNvSpPr txBox="1">
            <a:spLocks noChangeArrowheads="1"/>
          </p:cNvSpPr>
          <p:nvPr/>
        </p:nvSpPr>
        <p:spPr bwMode="auto">
          <a:xfrm>
            <a:off x="228600" y="381000"/>
            <a:ext cx="8915400" cy="430887"/>
          </a:xfrm>
          <a:prstGeom prst="rect">
            <a:avLst/>
          </a:prstGeom>
          <a:noFill/>
          <a:ln w="12700" cap="sq">
            <a:noFill/>
            <a:miter lim="800000"/>
            <a:headEnd type="none" w="sm" len="sm"/>
            <a:tailEnd type="none" w="sm" len="sm"/>
          </a:ln>
          <a:effectLst/>
        </p:spPr>
        <p:txBody>
          <a:bodyPr wrap="square">
            <a:spAutoFit/>
          </a:bodyPr>
          <a:lstStyle/>
          <a:p>
            <a:pPr lvl="0" algn="just"/>
            <a:r>
              <a:rPr lang="id-ID" sz="2200" b="1" dirty="0" smtClean="0">
                <a:latin typeface="Century Gothic" pitchFamily="34" charset="0"/>
              </a:rPr>
              <a:t>2. </a:t>
            </a:r>
            <a:r>
              <a:rPr lang="fi-FI" sz="2200" b="1" dirty="0" smtClean="0">
                <a:latin typeface="Century Gothic" pitchFamily="34" charset="0"/>
              </a:rPr>
              <a:t>Kegiatan Operasi dan Pemeliharaan (O&amp;P) Jaringan</a:t>
            </a:r>
            <a:r>
              <a:rPr lang="id-ID" sz="2200" b="1" dirty="0" smtClean="0">
                <a:latin typeface="Century Gothic" pitchFamily="34" charset="0"/>
              </a:rPr>
              <a:t> I</a:t>
            </a:r>
            <a:r>
              <a:rPr lang="fi-FI" sz="2200" b="1" dirty="0" smtClean="0">
                <a:latin typeface="Century Gothic" pitchFamily="34" charset="0"/>
              </a:rPr>
              <a:t>rigasi.</a:t>
            </a:r>
            <a:endParaRPr lang="id-ID" sz="2200" b="1" dirty="0">
              <a:latin typeface="Century Gothic" pitchFamily="34" charset="0"/>
            </a:endParaRPr>
          </a:p>
        </p:txBody>
      </p:sp>
      <p:sp>
        <p:nvSpPr>
          <p:cNvPr id="5" name="Text Box 54"/>
          <p:cNvSpPr txBox="1">
            <a:spLocks noChangeArrowheads="1"/>
          </p:cNvSpPr>
          <p:nvPr/>
        </p:nvSpPr>
        <p:spPr bwMode="auto">
          <a:xfrm>
            <a:off x="224970" y="988136"/>
            <a:ext cx="8534400" cy="5170646"/>
          </a:xfrm>
          <a:prstGeom prst="rect">
            <a:avLst/>
          </a:prstGeom>
          <a:noFill/>
          <a:ln w="12700" cap="sq">
            <a:noFill/>
            <a:miter lim="800000"/>
            <a:headEnd type="none" w="sm" len="sm"/>
            <a:tailEnd type="none" w="sm" len="sm"/>
          </a:ln>
          <a:effectLst/>
        </p:spPr>
        <p:txBody>
          <a:bodyPr wrap="square">
            <a:spAutoFit/>
          </a:bodyPr>
          <a:lstStyle/>
          <a:p>
            <a:pPr lvl="0" algn="just"/>
            <a:r>
              <a:rPr lang="id-ID" sz="2200" b="1" dirty="0" smtClean="0">
                <a:latin typeface="Century Gothic" pitchFamily="34" charset="0"/>
              </a:rPr>
              <a:t>a.   </a:t>
            </a:r>
            <a:r>
              <a:rPr lang="fi-FI" sz="2200" b="1" dirty="0" smtClean="0">
                <a:latin typeface="Century Gothic" pitchFamily="34" charset="0"/>
              </a:rPr>
              <a:t>Aspek Kegiatan Operasi</a:t>
            </a:r>
            <a:endParaRPr lang="id-ID" sz="2200" b="1" dirty="0" smtClean="0">
              <a:latin typeface="Century Gothic" pitchFamily="34" charset="0"/>
            </a:endParaRPr>
          </a:p>
          <a:p>
            <a:pPr lvl="1" algn="just"/>
            <a:r>
              <a:rPr lang="fi-FI" sz="2200" dirty="0" smtClean="0">
                <a:latin typeface="Century Gothic" pitchFamily="34" charset="0"/>
              </a:rPr>
              <a:t>Pada setiap memasuki musim tanam, GP3A/P3A </a:t>
            </a:r>
            <a:r>
              <a:rPr lang="id-ID" sz="2200" dirty="0" smtClean="0">
                <a:latin typeface="Century Gothic" pitchFamily="34" charset="0"/>
              </a:rPr>
              <a:t>Sabua Ade belum secara maksimal dalam rangka </a:t>
            </a:r>
            <a:r>
              <a:rPr lang="fi-FI" sz="2200" dirty="0" smtClean="0">
                <a:latin typeface="Century Gothic" pitchFamily="34" charset="0"/>
              </a:rPr>
              <a:t>merencanakan tata tanam dan jadwal pembagian air (RTT &amp; RPA)</a:t>
            </a:r>
            <a:r>
              <a:rPr lang="id-ID" sz="2200" dirty="0" smtClean="0">
                <a:latin typeface="Century Gothic" pitchFamily="34" charset="0"/>
              </a:rPr>
              <a:t> hal ini perlu mendapat perhatian </a:t>
            </a:r>
            <a:r>
              <a:rPr lang="fi-FI" sz="2200" dirty="0" smtClean="0">
                <a:latin typeface="Century Gothic" pitchFamily="34" charset="0"/>
              </a:rPr>
              <a:t>oleh Camat </a:t>
            </a:r>
            <a:r>
              <a:rPr lang="id-ID" sz="2200" dirty="0" smtClean="0">
                <a:latin typeface="Century Gothic" pitchFamily="34" charset="0"/>
              </a:rPr>
              <a:t>Madapangga </a:t>
            </a:r>
            <a:r>
              <a:rPr lang="fi-FI" sz="2200" dirty="0" smtClean="0">
                <a:latin typeface="Century Gothic" pitchFamily="34" charset="0"/>
              </a:rPr>
              <a:t>yang merupakan bagian dari Kelompok Pemandu Lapangan dan didukung oleh TPM/KTP serta UPT Pengairan dan UPT pertanian setempat. Secara teknis dalam tata cara pembagian air GP3A/P3A </a:t>
            </a:r>
            <a:r>
              <a:rPr lang="id-ID" sz="2200" dirty="0" smtClean="0">
                <a:latin typeface="Century Gothic" pitchFamily="34" charset="0"/>
              </a:rPr>
              <a:t>dapat dilakukan </a:t>
            </a:r>
            <a:r>
              <a:rPr lang="fi-FI" sz="2200" dirty="0" smtClean="0">
                <a:latin typeface="Century Gothic" pitchFamily="34" charset="0"/>
              </a:rPr>
              <a:t>secara bersama-sama dengan pihak pemerintah (UPT Pengairan) hal ini dimaksudkan agar terjadi jalinan komunikasi dan memupuk rasa kebersamaan dalam bekerja sehingga pekerjaan tersebut berjalan sesuai dengan tugas dan tanggung jawab masing-masing. </a:t>
            </a:r>
            <a:endParaRPr lang="id-ID" sz="2200" dirty="0">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09800" y="3764340"/>
            <a:ext cx="4580100" cy="1569660"/>
          </a:xfrm>
          <a:prstGeom prst="rect">
            <a:avLst/>
          </a:prstGeom>
          <a:noFill/>
        </p:spPr>
        <p:txBody>
          <a:bodyPr wrap="none">
            <a:spAutoFit/>
          </a:bodyPr>
          <a:lstStyle/>
          <a:p>
            <a:pPr algn="ctr">
              <a:defRPr/>
            </a:pP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Bagian</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1</a:t>
            </a:r>
          </a:p>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PENDAHULUAN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4970" y="988136"/>
            <a:ext cx="8534400" cy="4124206"/>
          </a:xfrm>
          <a:prstGeom prst="rect">
            <a:avLst/>
          </a:prstGeom>
          <a:noFill/>
          <a:ln w="12700" cap="sq">
            <a:noFill/>
            <a:miter lim="800000"/>
            <a:headEnd type="none" w="sm" len="sm"/>
            <a:tailEnd type="none" w="sm" len="sm"/>
          </a:ln>
          <a:effectLst/>
        </p:spPr>
        <p:txBody>
          <a:bodyPr wrap="square">
            <a:spAutoFit/>
          </a:bodyPr>
          <a:lstStyle/>
          <a:p>
            <a:pPr algn="just"/>
            <a:r>
              <a:rPr lang="id-ID" sz="2400" b="1" dirty="0" smtClean="0">
                <a:latin typeface="Century Gothic" pitchFamily="34" charset="0"/>
              </a:rPr>
              <a:t>b.   </a:t>
            </a:r>
            <a:r>
              <a:rPr lang="fi-FI" sz="2400" b="1" dirty="0" smtClean="0">
                <a:latin typeface="Century Gothic" pitchFamily="34" charset="0"/>
              </a:rPr>
              <a:t>Aspek Kegiatan Pemeliharaan </a:t>
            </a:r>
            <a:endParaRPr lang="id-ID" sz="2400" b="1" dirty="0" smtClean="0">
              <a:latin typeface="Century Gothic" pitchFamily="34" charset="0"/>
            </a:endParaRPr>
          </a:p>
          <a:p>
            <a:pPr lvl="1" algn="just"/>
            <a:r>
              <a:rPr lang="fi-FI" sz="2400" dirty="0" smtClean="0">
                <a:latin typeface="Century Gothic" pitchFamily="34" charset="0"/>
              </a:rPr>
              <a:t>Dalam hal perencanaan pemeliharaan jaringan irigasi GP3A/P3A yang berada dalam wilayah D.I </a:t>
            </a:r>
            <a:r>
              <a:rPr lang="id-ID" sz="2400" dirty="0" smtClean="0">
                <a:latin typeface="Century Gothic" pitchFamily="34" charset="0"/>
              </a:rPr>
              <a:t>Madapangga II</a:t>
            </a:r>
            <a:r>
              <a:rPr lang="fi-FI" sz="2400" dirty="0" smtClean="0">
                <a:latin typeface="Century Gothic" pitchFamily="34" charset="0"/>
              </a:rPr>
              <a:t>, hal utama yang dilakukan adalah meningkatkan sistem koordinasi antar anggota GP3A/P3A dengan lembaga pemerintah maupun lembaga swasta yang terdapat pada daerah irigasi tersebut untuk mempermudah proses perencanaan ataupun pelaksanaan kegiata pemeliharan yang dijadwalkan secara berkala, baik yang bersifat musiman, insidentil maupun kegiatan tahunan.</a:t>
            </a:r>
            <a:endParaRPr lang="id-ID" sz="2200" dirty="0">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5308441" cy="584775"/>
          </a:xfrm>
          <a:prstGeom prst="rect">
            <a:avLst/>
          </a:prstGeom>
          <a:noFill/>
        </p:spPr>
        <p:txBody>
          <a:bodyPr wrap="none">
            <a:spAutoFit/>
          </a:bodyPr>
          <a:lstStyle/>
          <a:p>
            <a:r>
              <a:rPr lang="fi-FI" sz="3200" b="1" dirty="0" smtClean="0"/>
              <a:t>A</a:t>
            </a:r>
            <a:r>
              <a:rPr lang="id-ID" sz="3200" b="1" dirty="0" smtClean="0"/>
              <a:t>SPEK SOSIAL EKONOMI</a:t>
            </a:r>
            <a:endParaRPr lang="id-ID" sz="3200" dirty="0"/>
          </a:p>
        </p:txBody>
      </p:sp>
      <p:sp>
        <p:nvSpPr>
          <p:cNvPr id="5" name="Text Box 54"/>
          <p:cNvSpPr txBox="1">
            <a:spLocks noChangeArrowheads="1"/>
          </p:cNvSpPr>
          <p:nvPr/>
        </p:nvSpPr>
        <p:spPr bwMode="auto">
          <a:xfrm>
            <a:off x="228600" y="1752600"/>
            <a:ext cx="8534400" cy="4524315"/>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Masyarakat tani </a:t>
            </a:r>
            <a:r>
              <a:rPr lang="id-ID" sz="2400" dirty="0" smtClean="0">
                <a:latin typeface="Century Gothic" pitchFamily="34" charset="0"/>
              </a:rPr>
              <a:t>D</a:t>
            </a:r>
            <a:r>
              <a:rPr lang="fi-FI" sz="2400" dirty="0" smtClean="0">
                <a:latin typeface="Century Gothic" pitchFamily="34" charset="0"/>
              </a:rPr>
              <a:t>aerah </a:t>
            </a:r>
            <a:r>
              <a:rPr lang="id-ID" sz="2400" dirty="0" smtClean="0">
                <a:latin typeface="Century Gothic" pitchFamily="34" charset="0"/>
              </a:rPr>
              <a:t>I</a:t>
            </a:r>
            <a:r>
              <a:rPr lang="fi-FI" sz="2400" dirty="0" smtClean="0">
                <a:latin typeface="Century Gothic" pitchFamily="34" charset="0"/>
              </a:rPr>
              <a:t>rigasi </a:t>
            </a:r>
            <a:r>
              <a:rPr lang="id-ID" sz="2400" dirty="0" smtClean="0">
                <a:latin typeface="Century Gothic" pitchFamily="34" charset="0"/>
              </a:rPr>
              <a:t>Madapangga II</a:t>
            </a:r>
            <a:r>
              <a:rPr lang="fi-FI" sz="2400" dirty="0" smtClean="0">
                <a:latin typeface="Century Gothic" pitchFamily="34" charset="0"/>
              </a:rPr>
              <a:t> merupakan masyarakat yang heterogen ditinjau dari aspek sosial,okonomi,mata pencaharian, pekerjaan, adat istiadat, agama dan budaya yang mereka yakini. Daerah irigasi yang mayoritas penduduknya bermata pencaharian sebagai petani ini mempunyai kontribusi besar dalam memasok kebutuhan pangan masyarakat kabupaten </a:t>
            </a:r>
            <a:r>
              <a:rPr lang="id-ID" sz="2400" dirty="0" smtClean="0">
                <a:latin typeface="Century Gothic" pitchFamily="34" charset="0"/>
              </a:rPr>
              <a:t>Bima</a:t>
            </a:r>
            <a:r>
              <a:rPr lang="fi-FI" sz="2400" dirty="0" smtClean="0">
                <a:latin typeface="Century Gothic" pitchFamily="34" charset="0"/>
              </a:rPr>
              <a:t> secara umum.</a:t>
            </a:r>
            <a:endParaRPr lang="id-ID" sz="2400" dirty="0" smtClean="0">
              <a:latin typeface="Century Gothic" pitchFamily="34" charset="0"/>
            </a:endParaRPr>
          </a:p>
          <a:p>
            <a:pPr algn="just"/>
            <a:endParaRPr lang="id-ID" sz="2400" dirty="0" smtClean="0">
              <a:latin typeface="Century Gothic" pitchFamily="34" charset="0"/>
            </a:endParaRPr>
          </a:p>
          <a:p>
            <a:pPr algn="just"/>
            <a:r>
              <a:rPr lang="fi-FI" sz="2400" dirty="0" smtClean="0">
                <a:latin typeface="Century Gothic" pitchFamily="34" charset="0"/>
              </a:rPr>
              <a:t>Jika diukur berdasarkan angka akan nampak secara jelas dalam tabel di bawah ini :</a:t>
            </a:r>
            <a:endParaRPr lang="id-ID" sz="2400" dirty="0" smtClean="0">
              <a:latin typeface="Century Gothic" pitchFamily="34" charset="0"/>
            </a:endParaRPr>
          </a:p>
          <a:p>
            <a:pPr algn="just"/>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0603" y="304802"/>
          <a:ext cx="7086597" cy="3047999"/>
        </p:xfrm>
        <a:graphic>
          <a:graphicData uri="http://schemas.openxmlformats.org/drawingml/2006/table">
            <a:tbl>
              <a:tblPr/>
              <a:tblGrid>
                <a:gridCol w="848961">
                  <a:extLst>
                    <a:ext uri="{9D8B030D-6E8A-4147-A177-3AD203B41FA5}">
                      <a16:colId xmlns:a16="http://schemas.microsoft.com/office/drawing/2014/main" val="20000"/>
                    </a:ext>
                  </a:extLst>
                </a:gridCol>
                <a:gridCol w="1055244">
                  <a:extLst>
                    <a:ext uri="{9D8B030D-6E8A-4147-A177-3AD203B41FA5}">
                      <a16:colId xmlns:a16="http://schemas.microsoft.com/office/drawing/2014/main" val="20001"/>
                    </a:ext>
                  </a:extLst>
                </a:gridCol>
                <a:gridCol w="1055989">
                  <a:extLst>
                    <a:ext uri="{9D8B030D-6E8A-4147-A177-3AD203B41FA5}">
                      <a16:colId xmlns:a16="http://schemas.microsoft.com/office/drawing/2014/main" val="20002"/>
                    </a:ext>
                  </a:extLst>
                </a:gridCol>
                <a:gridCol w="848961">
                  <a:extLst>
                    <a:ext uri="{9D8B030D-6E8A-4147-A177-3AD203B41FA5}">
                      <a16:colId xmlns:a16="http://schemas.microsoft.com/office/drawing/2014/main" val="20003"/>
                    </a:ext>
                  </a:extLst>
                </a:gridCol>
                <a:gridCol w="848961">
                  <a:extLst>
                    <a:ext uri="{9D8B030D-6E8A-4147-A177-3AD203B41FA5}">
                      <a16:colId xmlns:a16="http://schemas.microsoft.com/office/drawing/2014/main" val="20004"/>
                    </a:ext>
                  </a:extLst>
                </a:gridCol>
                <a:gridCol w="633743">
                  <a:extLst>
                    <a:ext uri="{9D8B030D-6E8A-4147-A177-3AD203B41FA5}">
                      <a16:colId xmlns:a16="http://schemas.microsoft.com/office/drawing/2014/main" val="20005"/>
                    </a:ext>
                  </a:extLst>
                </a:gridCol>
                <a:gridCol w="633743">
                  <a:extLst>
                    <a:ext uri="{9D8B030D-6E8A-4147-A177-3AD203B41FA5}">
                      <a16:colId xmlns:a16="http://schemas.microsoft.com/office/drawing/2014/main" val="20006"/>
                    </a:ext>
                  </a:extLst>
                </a:gridCol>
                <a:gridCol w="632999">
                  <a:extLst>
                    <a:ext uri="{9D8B030D-6E8A-4147-A177-3AD203B41FA5}">
                      <a16:colId xmlns:a16="http://schemas.microsoft.com/office/drawing/2014/main" val="20007"/>
                    </a:ext>
                  </a:extLst>
                </a:gridCol>
                <a:gridCol w="527996">
                  <a:extLst>
                    <a:ext uri="{9D8B030D-6E8A-4147-A177-3AD203B41FA5}">
                      <a16:colId xmlns:a16="http://schemas.microsoft.com/office/drawing/2014/main" val="20008"/>
                    </a:ext>
                  </a:extLst>
                </a:gridCol>
              </a:tblGrid>
              <a:tr h="672135">
                <a:tc rowSpan="2">
                  <a:txBody>
                    <a:bodyPr/>
                    <a:lstStyle/>
                    <a:p>
                      <a:pPr algn="ctr">
                        <a:spcAft>
                          <a:spcPts val="0"/>
                        </a:spcAft>
                      </a:pPr>
                      <a:r>
                        <a:rPr lang="fi-FI" sz="1000" dirty="0">
                          <a:latin typeface="Arial"/>
                          <a:ea typeface="Times New Roman"/>
                          <a:cs typeface="Times New Roman"/>
                        </a:rPr>
                        <a:t>No</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fi-FI" sz="1000">
                          <a:latin typeface="Arial"/>
                          <a:ea typeface="Times New Roman"/>
                          <a:cs typeface="Times New Roman"/>
                        </a:rPr>
                        <a:t>Mata  Pencaharian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fi-FI" sz="1000">
                          <a:latin typeface="Arial"/>
                          <a:ea typeface="Times New Roman"/>
                          <a:cs typeface="Times New Roman"/>
                        </a:rPr>
                        <a:t>Struktur Pendapatan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i-FI" sz="1000">
                          <a:latin typeface="Arial"/>
                          <a:ea typeface="Times New Roman"/>
                          <a:cs typeface="Times New Roman"/>
                        </a:rPr>
                        <a:t>Rata-rata</a:t>
                      </a:r>
                      <a:endParaRPr lang="id-ID" sz="1000">
                        <a:latin typeface="Times New Roman"/>
                        <a:ea typeface="Times New Roman"/>
                        <a:cs typeface="Times New Roman"/>
                      </a:endParaRPr>
                    </a:p>
                    <a:p>
                      <a:pPr algn="ctr">
                        <a:spcAft>
                          <a:spcPts val="0"/>
                        </a:spcAft>
                      </a:pPr>
                      <a:r>
                        <a:rPr lang="fi-FI" sz="1000">
                          <a:latin typeface="Arial"/>
                          <a:ea typeface="Times New Roman"/>
                          <a:cs typeface="Times New Roman"/>
                        </a:rPr>
                        <a:t>Pendapatan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gridSpan="4">
                  <a:txBody>
                    <a:bodyPr/>
                    <a:lstStyle/>
                    <a:p>
                      <a:pPr algn="ctr">
                        <a:spcAft>
                          <a:spcPts val="0"/>
                        </a:spcAft>
                      </a:pPr>
                      <a:r>
                        <a:rPr lang="fi-FI" sz="1000">
                          <a:latin typeface="Arial"/>
                          <a:ea typeface="Times New Roman"/>
                          <a:cs typeface="Times New Roman"/>
                        </a:rPr>
                        <a:t>Tingkat Pendidikan Petani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1019899">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150000"/>
                        </a:lnSpc>
                        <a:spcAft>
                          <a:spcPts val="0"/>
                        </a:spcAft>
                      </a:pPr>
                      <a:r>
                        <a:rPr lang="fi-FI" sz="1000">
                          <a:latin typeface="Arial"/>
                          <a:ea typeface="Times New Roman"/>
                          <a:cs typeface="Times New Roman"/>
                        </a:rPr>
                        <a:t>Pertanian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000">
                          <a:latin typeface="Arial"/>
                          <a:ea typeface="Times New Roman"/>
                          <a:cs typeface="Times New Roman"/>
                        </a:rPr>
                        <a:t>Non Pertanian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000">
                          <a:latin typeface="Arial"/>
                          <a:ea typeface="Times New Roman"/>
                          <a:cs typeface="Times New Roman"/>
                        </a:rPr>
                        <a:t>SD</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000">
                          <a:latin typeface="Arial"/>
                          <a:ea typeface="Times New Roman"/>
                          <a:cs typeface="Times New Roman"/>
                        </a:rPr>
                        <a:t>SMP</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000">
                          <a:latin typeface="Arial"/>
                          <a:ea typeface="Times New Roman"/>
                          <a:cs typeface="Times New Roman"/>
                        </a:rPr>
                        <a:t>SMA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000">
                          <a:latin typeface="Arial"/>
                          <a:ea typeface="Times New Roman"/>
                          <a:cs typeface="Times New Roman"/>
                        </a:rPr>
                        <a:t>S1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6067">
                <a:tc>
                  <a:txBody>
                    <a:bodyPr/>
                    <a:lstStyle/>
                    <a:p>
                      <a:pPr algn="ctr">
                        <a:lnSpc>
                          <a:spcPct val="150000"/>
                        </a:lnSpc>
                        <a:spcAft>
                          <a:spcPts val="0"/>
                        </a:spcAft>
                      </a:pPr>
                      <a:r>
                        <a:rPr lang="fi-FI" sz="1000">
                          <a:latin typeface="Arial"/>
                          <a:ea typeface="Times New Roman"/>
                          <a:cs typeface="Times New Roman"/>
                        </a:rPr>
                        <a:t>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i-FI" sz="1000">
                          <a:latin typeface="Arial"/>
                          <a:ea typeface="Times New Roman"/>
                          <a:cs typeface="Times New Roman"/>
                        </a:rPr>
                        <a:t>Petani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i-FI" sz="1000">
                          <a:latin typeface="Arial"/>
                          <a:ea typeface="Times New Roman"/>
                          <a:cs typeface="Times New Roman"/>
                        </a:rPr>
                        <a:t>9</a:t>
                      </a:r>
                      <a:r>
                        <a:rPr lang="id-ID" sz="1000">
                          <a:latin typeface="Arial"/>
                          <a:ea typeface="Times New Roman"/>
                          <a:cs typeface="Times New Roman"/>
                        </a:rPr>
                        <a:t>5</a:t>
                      </a:r>
                      <a:r>
                        <a:rPr lang="fi-FI" sz="1000">
                          <a:latin typeface="Arial"/>
                          <a:ea typeface="Times New Roman"/>
                          <a:cs typeface="Times New Roman"/>
                        </a:rPr>
                        <a:t>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50000"/>
                        </a:lnSpc>
                        <a:spcAft>
                          <a:spcPts val="0"/>
                        </a:spcAft>
                      </a:pPr>
                      <a:r>
                        <a:rPr lang="id-ID" sz="1000">
                          <a:latin typeface="Arial"/>
                          <a:ea typeface="Times New Roman"/>
                          <a:cs typeface="Times New Roman"/>
                        </a:rPr>
                        <a:t>2</a:t>
                      </a:r>
                      <a:r>
                        <a:rPr lang="fi-FI" sz="1000">
                          <a:latin typeface="Arial"/>
                          <a:ea typeface="Times New Roman"/>
                          <a:cs typeface="Times New Roman"/>
                        </a:rPr>
                        <a:t>,</a:t>
                      </a:r>
                      <a:r>
                        <a:rPr lang="id-ID" sz="1000">
                          <a:latin typeface="Arial"/>
                          <a:ea typeface="Times New Roman"/>
                          <a:cs typeface="Times New Roman"/>
                        </a:rPr>
                        <a:t>0</a:t>
                      </a:r>
                      <a:r>
                        <a:rPr lang="fi-FI" sz="1000">
                          <a:latin typeface="Arial"/>
                          <a:ea typeface="Times New Roman"/>
                          <a:cs typeface="Times New Roman"/>
                        </a:rPr>
                        <a:t> Juta/ bln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50000"/>
                        </a:lnSpc>
                        <a:spcAft>
                          <a:spcPts val="0"/>
                        </a:spcAft>
                      </a:pPr>
                      <a:r>
                        <a:rPr lang="fi-FI" sz="1000">
                          <a:latin typeface="Arial"/>
                          <a:ea typeface="Times New Roman"/>
                          <a:cs typeface="Times New Roman"/>
                        </a:rPr>
                        <a:t>2</a:t>
                      </a:r>
                      <a:r>
                        <a:rPr lang="id-ID" sz="1000">
                          <a:latin typeface="Arial"/>
                          <a:ea typeface="Times New Roman"/>
                          <a:cs typeface="Times New Roman"/>
                        </a:rPr>
                        <a:t>,5</a:t>
                      </a:r>
                      <a:r>
                        <a:rPr lang="fi-FI" sz="1000">
                          <a:latin typeface="Arial"/>
                          <a:ea typeface="Times New Roman"/>
                          <a:cs typeface="Times New Roman"/>
                        </a:rPr>
                        <a:t> Jt/bln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50000"/>
                        </a:lnSpc>
                        <a:spcAft>
                          <a:spcPts val="0"/>
                        </a:spcAft>
                      </a:pPr>
                      <a:r>
                        <a:rPr lang="fi-FI" sz="1000">
                          <a:latin typeface="Arial"/>
                          <a:ea typeface="Times New Roman"/>
                          <a:cs typeface="Times New Roman"/>
                        </a:rPr>
                        <a:t>10 %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50000"/>
                        </a:lnSpc>
                        <a:spcAft>
                          <a:spcPts val="0"/>
                        </a:spcAft>
                      </a:pPr>
                      <a:r>
                        <a:rPr lang="id-ID" sz="1000">
                          <a:latin typeface="Arial"/>
                          <a:ea typeface="Times New Roman"/>
                          <a:cs typeface="Times New Roman"/>
                        </a:rPr>
                        <a:t>60</a:t>
                      </a:r>
                      <a:r>
                        <a:rPr lang="fi-FI" sz="1000">
                          <a:latin typeface="Arial"/>
                          <a:ea typeface="Times New Roman"/>
                          <a:cs typeface="Times New Roman"/>
                        </a:rPr>
                        <a:t>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50000"/>
                        </a:lnSpc>
                        <a:spcAft>
                          <a:spcPts val="0"/>
                        </a:spcAft>
                      </a:pPr>
                      <a:r>
                        <a:rPr lang="id-ID" sz="1000">
                          <a:latin typeface="Arial"/>
                          <a:ea typeface="Times New Roman"/>
                          <a:cs typeface="Times New Roman"/>
                        </a:rPr>
                        <a:t>3</a:t>
                      </a:r>
                      <a:r>
                        <a:rPr lang="fi-FI" sz="1000">
                          <a:latin typeface="Arial"/>
                          <a:ea typeface="Times New Roman"/>
                          <a:cs typeface="Times New Roman"/>
                        </a:rPr>
                        <a:t>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50000"/>
                        </a:lnSpc>
                        <a:spcAft>
                          <a:spcPts val="0"/>
                        </a:spcAft>
                      </a:pPr>
                      <a:r>
                        <a:rPr lang="fi-FI" sz="1000">
                          <a:latin typeface="Arial"/>
                          <a:ea typeface="Times New Roman"/>
                          <a:cs typeface="Times New Roman"/>
                        </a:rPr>
                        <a:t>0,</a:t>
                      </a:r>
                      <a:r>
                        <a:rPr lang="id-ID" sz="1000">
                          <a:latin typeface="Arial"/>
                          <a:ea typeface="Times New Roman"/>
                          <a:cs typeface="Times New Roman"/>
                        </a:rPr>
                        <a:t>1</a:t>
                      </a:r>
                      <a:r>
                        <a:rPr lang="fi-FI" sz="10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6067">
                <a:tc>
                  <a:txBody>
                    <a:bodyPr/>
                    <a:lstStyle/>
                    <a:p>
                      <a:pPr algn="ctr">
                        <a:lnSpc>
                          <a:spcPct val="150000"/>
                        </a:lnSpc>
                        <a:spcAft>
                          <a:spcPts val="0"/>
                        </a:spcAft>
                      </a:pPr>
                      <a:r>
                        <a:rPr lang="fi-FI" sz="1000">
                          <a:latin typeface="Arial"/>
                          <a:ea typeface="Times New Roman"/>
                          <a:cs typeface="Times New Roman"/>
                        </a:rPr>
                        <a:t>2</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i-FI" sz="1000">
                          <a:latin typeface="Arial"/>
                          <a:ea typeface="Times New Roman"/>
                          <a:cs typeface="Times New Roman"/>
                        </a:rPr>
                        <a:t>Pedagang</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000">
                          <a:latin typeface="Arial"/>
                          <a:ea typeface="Times New Roman"/>
                          <a:cs typeface="Times New Roman"/>
                        </a:rPr>
                        <a:t>3</a:t>
                      </a:r>
                      <a:r>
                        <a:rPr lang="fi-FI" sz="1000">
                          <a:latin typeface="Arial"/>
                          <a:ea typeface="Times New Roman"/>
                          <a:cs typeface="Times New Roman"/>
                        </a:rPr>
                        <a:t>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3"/>
                  </a:ext>
                </a:extLst>
              </a:tr>
              <a:tr h="336067">
                <a:tc>
                  <a:txBody>
                    <a:bodyPr/>
                    <a:lstStyle/>
                    <a:p>
                      <a:pPr algn="ctr">
                        <a:lnSpc>
                          <a:spcPct val="150000"/>
                        </a:lnSpc>
                        <a:spcAft>
                          <a:spcPts val="0"/>
                        </a:spcAft>
                      </a:pPr>
                      <a:r>
                        <a:rPr lang="fi-FI" sz="1000">
                          <a:latin typeface="Arial"/>
                          <a:ea typeface="Times New Roman"/>
                          <a:cs typeface="Times New Roman"/>
                        </a:rPr>
                        <a:t>3</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i-FI" sz="1000">
                          <a:latin typeface="Arial"/>
                          <a:ea typeface="Times New Roman"/>
                          <a:cs typeface="Times New Roman"/>
                        </a:rPr>
                        <a:t>Pegawai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000">
                          <a:latin typeface="Arial"/>
                          <a:ea typeface="Times New Roman"/>
                          <a:cs typeface="Times New Roman"/>
                        </a:rPr>
                        <a:t>1</a:t>
                      </a:r>
                      <a:r>
                        <a:rPr lang="fi-FI" sz="1000">
                          <a:latin typeface="Arial"/>
                          <a:ea typeface="Times New Roman"/>
                          <a:cs typeface="Times New Roman"/>
                        </a:rPr>
                        <a:t>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4"/>
                  </a:ext>
                </a:extLst>
              </a:tr>
              <a:tr h="347764">
                <a:tc>
                  <a:txBody>
                    <a:bodyPr/>
                    <a:lstStyle/>
                    <a:p>
                      <a:pPr algn="ctr">
                        <a:lnSpc>
                          <a:spcPct val="150000"/>
                        </a:lnSpc>
                        <a:spcAft>
                          <a:spcPts val="0"/>
                        </a:spcAft>
                      </a:pPr>
                      <a:r>
                        <a:rPr lang="fi-FI" sz="1000">
                          <a:latin typeface="Arial"/>
                          <a:ea typeface="Times New Roman"/>
                          <a:cs typeface="Times New Roman"/>
                        </a:rPr>
                        <a:t>4</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id-ID" sz="1000">
                          <a:latin typeface="Arial"/>
                          <a:ea typeface="Times New Roman"/>
                          <a:cs typeface="Times New Roman"/>
                        </a:rPr>
                        <a:t>Lainnya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d-ID" sz="1000" dirty="0">
                          <a:latin typeface="Arial"/>
                          <a:ea typeface="Times New Roman"/>
                          <a:cs typeface="Times New Roman"/>
                        </a:rPr>
                        <a:t>1</a:t>
                      </a:r>
                      <a:r>
                        <a:rPr lang="fi-FI" sz="1000" dirty="0">
                          <a:latin typeface="Arial"/>
                          <a:ea typeface="Times New Roman"/>
                          <a:cs typeface="Times New Roman"/>
                        </a:rPr>
                        <a:t> %</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5"/>
                  </a:ext>
                </a:extLst>
              </a:tr>
            </a:tbl>
          </a:graphicData>
        </a:graphic>
      </p:graphicFrame>
      <p:sp>
        <p:nvSpPr>
          <p:cNvPr id="8" name="Text Box 54"/>
          <p:cNvSpPr txBox="1">
            <a:spLocks noChangeArrowheads="1"/>
          </p:cNvSpPr>
          <p:nvPr/>
        </p:nvSpPr>
        <p:spPr bwMode="auto">
          <a:xfrm>
            <a:off x="228600" y="3430012"/>
            <a:ext cx="8534400" cy="3139321"/>
          </a:xfrm>
          <a:prstGeom prst="rect">
            <a:avLst/>
          </a:prstGeom>
          <a:noFill/>
          <a:ln w="12700" cap="sq">
            <a:noFill/>
            <a:miter lim="800000"/>
            <a:headEnd type="none" w="sm" len="sm"/>
            <a:tailEnd type="none" w="sm" len="sm"/>
          </a:ln>
          <a:effectLst/>
        </p:spPr>
        <p:txBody>
          <a:bodyPr wrap="square">
            <a:spAutoFit/>
          </a:bodyPr>
          <a:lstStyle/>
          <a:p>
            <a:pPr algn="just"/>
            <a:r>
              <a:rPr lang="fi-FI" sz="2200" dirty="0" smtClean="0">
                <a:latin typeface="Century Gothic" pitchFamily="34" charset="0"/>
              </a:rPr>
              <a:t>Dari tabel diatas, digambarkan bahwa petani menempati urutan teratas menyangkut mata pencaharian masyarakat di sekitar daerah irigasi dan kemudian dilanjutkan dengan pedagang, pegawai dan </a:t>
            </a:r>
            <a:r>
              <a:rPr lang="id-ID" sz="2200" dirty="0" smtClean="0">
                <a:latin typeface="Century Gothic" pitchFamily="34" charset="0"/>
              </a:rPr>
              <a:t>lainnya</a:t>
            </a:r>
            <a:r>
              <a:rPr lang="fi-FI" sz="2200" dirty="0" smtClean="0">
                <a:latin typeface="Century Gothic" pitchFamily="34" charset="0"/>
              </a:rPr>
              <a:t>. Hal ini menandakan bahwa untuk menggerakkan roda perekonomian masyarakat, maka sektor pertanian menjadi prioritas utama karena dapat mengangkat status sosial dan ekonomi masyarakat petani sehingga mereka dapat memenuhi kebutuhan hidup</a:t>
            </a:r>
            <a:r>
              <a:rPr lang="id-ID" sz="2200" dirty="0" smtClean="0">
                <a:latin typeface="Century Gothic" pitchFamily="34" charset="0"/>
              </a:rPr>
              <a:t>.</a:t>
            </a:r>
            <a:endParaRPr lang="id-ID" sz="2200" dirty="0">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4951997" cy="584775"/>
          </a:xfrm>
          <a:prstGeom prst="rect">
            <a:avLst/>
          </a:prstGeom>
          <a:noFill/>
        </p:spPr>
        <p:txBody>
          <a:bodyPr wrap="none">
            <a:spAutoFit/>
          </a:bodyPr>
          <a:lstStyle/>
          <a:p>
            <a:r>
              <a:rPr lang="fi-FI" sz="3200" b="1" dirty="0" smtClean="0"/>
              <a:t>A</a:t>
            </a:r>
            <a:r>
              <a:rPr lang="id-ID" sz="3200" b="1" dirty="0" smtClean="0"/>
              <a:t>SPEK KELEMBAGAAN</a:t>
            </a:r>
            <a:endParaRPr lang="id-ID" sz="3200" dirty="0"/>
          </a:p>
        </p:txBody>
      </p:sp>
      <p:sp>
        <p:nvSpPr>
          <p:cNvPr id="5" name="Text Box 54"/>
          <p:cNvSpPr txBox="1">
            <a:spLocks noChangeArrowheads="1"/>
          </p:cNvSpPr>
          <p:nvPr/>
        </p:nvSpPr>
        <p:spPr bwMode="auto">
          <a:xfrm>
            <a:off x="228600" y="1295400"/>
            <a:ext cx="8534400" cy="5262979"/>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Kelembagaan petani pemakai air yang dibangun berdasarkan nilai-nilai demokrasi dan partisipasi adalah sebuah keniscayaan yang ingin diwujudkan oleh seluruh kalangan pada sektor pertanian dan irigasi. Keinginan tersebut akan munkin terwujud ketika adanya kemauan seluruh stake holders (pemerintah, LSM, KPL, TPM, GP3A/P3A dan sebagainya) untuk berkembang kearah yang lebih baik yang ditunjang oleh beberapa faktor antara lain : 1. Pengurus/anggota yang terorganisir, 2. AD/ART yang mendukung kesejahteraan anggotanya, 3. Legalisasi Badan Hukum, 4. Aset kesekretariatan organisasi yang memadai, 5. Tingkat pengumpulan iuran yang intensif, dan 6.partisipasi anggotanya.</a:t>
            </a:r>
            <a:endParaRPr lang="id-ID" sz="2400" dirty="0" smtClean="0">
              <a:latin typeface="Century Gothic" pitchFamily="34" charset="0"/>
            </a:endParaRPr>
          </a:p>
          <a:p>
            <a:pPr algn="just"/>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8600" y="680621"/>
            <a:ext cx="8534400" cy="5262979"/>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PPSIP yang tengah dilaksanakan melalui </a:t>
            </a:r>
            <a:r>
              <a:rPr lang="id-ID" sz="2400" dirty="0" smtClean="0">
                <a:latin typeface="Century Gothic" pitchFamily="34" charset="0"/>
              </a:rPr>
              <a:t>WISMP II</a:t>
            </a:r>
            <a:r>
              <a:rPr lang="fi-FI" sz="2400" dirty="0" smtClean="0">
                <a:latin typeface="Century Gothic" pitchFamily="34" charset="0"/>
              </a:rPr>
              <a:t> saat ini mempunyai dampak positif bagi perkembangan masyarakat petani pemakai air di Daerah </a:t>
            </a:r>
            <a:r>
              <a:rPr lang="id-ID" sz="2400" dirty="0" smtClean="0">
                <a:latin typeface="Century Gothic" pitchFamily="34" charset="0"/>
              </a:rPr>
              <a:t>Irigasi Madapangga II </a:t>
            </a:r>
            <a:r>
              <a:rPr lang="fi-FI" sz="2400" dirty="0" smtClean="0">
                <a:latin typeface="Century Gothic" pitchFamily="34" charset="0"/>
              </a:rPr>
              <a:t>sebagai contoh adanya peningkatan kinerja kelembagaan P3A/GP3A, tersusunnya program kerja organisasi baik jangka pendek, menengah dan jangka panjang, intensitas pertemuan pengurus dengan anggota yang semakin meningkat, tingkat keaktifan pengurus yang semakin bertambah, pengurus semakin mampu dalam mengelolah organisasi, sehingga tingkat konflik yang kerap terjadi dalam perkumpulan petani pemakai air dapat diminimalisir dan bahkan dapat dihilangkan secara bertahap. </a:t>
            </a:r>
            <a:endParaRPr lang="id-ID" sz="2400" dirty="0" smtClean="0">
              <a:latin typeface="Century Gothic" pitchFamily="34" charset="0"/>
            </a:endParaRPr>
          </a:p>
          <a:p>
            <a:pPr algn="just"/>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4494307" cy="584775"/>
          </a:xfrm>
          <a:prstGeom prst="rect">
            <a:avLst/>
          </a:prstGeom>
          <a:noFill/>
        </p:spPr>
        <p:txBody>
          <a:bodyPr wrap="none">
            <a:spAutoFit/>
          </a:bodyPr>
          <a:lstStyle/>
          <a:p>
            <a:r>
              <a:rPr lang="fi-FI" sz="3200" b="1" dirty="0" smtClean="0"/>
              <a:t>K</a:t>
            </a:r>
            <a:r>
              <a:rPr lang="id-ID" sz="3200" b="1" dirty="0" smtClean="0"/>
              <a:t>ONDISI USAHA TANI</a:t>
            </a:r>
            <a:endParaRPr lang="id-ID" sz="3200" dirty="0"/>
          </a:p>
        </p:txBody>
      </p:sp>
      <p:sp>
        <p:nvSpPr>
          <p:cNvPr id="5" name="Text Box 54"/>
          <p:cNvSpPr txBox="1">
            <a:spLocks noChangeArrowheads="1"/>
          </p:cNvSpPr>
          <p:nvPr/>
        </p:nvSpPr>
        <p:spPr bwMode="auto">
          <a:xfrm>
            <a:off x="228600" y="1382554"/>
            <a:ext cx="8534400" cy="5170646"/>
          </a:xfrm>
          <a:prstGeom prst="rect">
            <a:avLst/>
          </a:prstGeom>
          <a:noFill/>
          <a:ln w="12700" cap="sq">
            <a:noFill/>
            <a:miter lim="800000"/>
            <a:headEnd type="none" w="sm" len="sm"/>
            <a:tailEnd type="none" w="sm" len="sm"/>
          </a:ln>
          <a:effectLst/>
        </p:spPr>
        <p:txBody>
          <a:bodyPr wrap="square">
            <a:spAutoFit/>
          </a:bodyPr>
          <a:lstStyle/>
          <a:p>
            <a:pPr algn="just"/>
            <a:r>
              <a:rPr lang="fi-FI" sz="2200" dirty="0" smtClean="0">
                <a:latin typeface="Century Gothic" pitchFamily="34" charset="0"/>
              </a:rPr>
              <a:t>Peluang usahatani mempunyai potensi yang cukup besar bagi masyarakat tani pemakai air di Daerah </a:t>
            </a:r>
            <a:r>
              <a:rPr lang="id-ID" sz="2200" dirty="0" smtClean="0">
                <a:latin typeface="Century Gothic" pitchFamily="34" charset="0"/>
              </a:rPr>
              <a:t>Irigasi Madapangga II </a:t>
            </a:r>
            <a:r>
              <a:rPr lang="fi-FI" sz="2200" dirty="0" smtClean="0">
                <a:latin typeface="Century Gothic" pitchFamily="34" charset="0"/>
              </a:rPr>
              <a:t>dikarenakan luas lahan dan anggota yang cukup memadai yaitu mencapai </a:t>
            </a:r>
            <a:r>
              <a:rPr lang="id-ID" sz="2200" dirty="0" smtClean="0">
                <a:latin typeface="Century Gothic" pitchFamily="34" charset="0"/>
              </a:rPr>
              <a:t>2.000</a:t>
            </a:r>
            <a:r>
              <a:rPr lang="fi-FI" sz="2200" dirty="0" smtClean="0">
                <a:latin typeface="Century Gothic" pitchFamily="34" charset="0"/>
              </a:rPr>
              <a:t> Ha. Sedangkan jumlah anggotanya sebanyak </a:t>
            </a:r>
            <a:r>
              <a:rPr lang="id-ID" sz="2200" dirty="0" smtClean="0">
                <a:latin typeface="Century Gothic" pitchFamily="34" charset="0"/>
              </a:rPr>
              <a:t>1.500</a:t>
            </a:r>
            <a:r>
              <a:rPr lang="fi-FI" sz="2200" dirty="0" smtClean="0">
                <a:latin typeface="Century Gothic" pitchFamily="34" charset="0"/>
              </a:rPr>
              <a:t> orang. Ini berarti bahwa peluang pengembangan usaha tani terbuka lebar bagi anggota GP3A/P3A tersebut.</a:t>
            </a:r>
            <a:endParaRPr lang="id-ID" sz="2200" dirty="0" smtClean="0">
              <a:latin typeface="Century Gothic" pitchFamily="34" charset="0"/>
            </a:endParaRPr>
          </a:p>
          <a:p>
            <a:pPr algn="just"/>
            <a:r>
              <a:rPr lang="fi-FI" sz="2200" dirty="0" smtClean="0">
                <a:latin typeface="Century Gothic" pitchFamily="34" charset="0"/>
              </a:rPr>
              <a:t>Pemanfaatan kesempatan dalam berusaha tani nampaknya sulit untuk direalisasikan karena faktor ketersediaan modal yang minim. Organisasi GP3A/P3A belum mampu membangun jaringan dengan pemilik modal (Bank,Koperasi,LKP) dan lembaga keuangan lainnya karena rumitnya persyaratan yang ditetapkan oleh lembaga keuangan dan faktor resiko yang dianggap membebankan kehidupan masyarakat tani. </a:t>
            </a:r>
            <a:endParaRPr lang="id-ID" sz="2200" dirty="0">
              <a:latin typeface="Century Gothi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8600" y="685800"/>
            <a:ext cx="8534400" cy="3785652"/>
          </a:xfrm>
          <a:prstGeom prst="rect">
            <a:avLst/>
          </a:prstGeom>
          <a:noFill/>
          <a:ln w="12700" cap="sq">
            <a:noFill/>
            <a:miter lim="800000"/>
            <a:headEnd type="none" w="sm" len="sm"/>
            <a:tailEnd type="none" w="sm" len="sm"/>
          </a:ln>
          <a:effectLst/>
        </p:spPr>
        <p:txBody>
          <a:bodyPr wrap="square">
            <a:spAutoFit/>
          </a:bodyPr>
          <a:lstStyle/>
          <a:p>
            <a:pPr algn="just"/>
            <a:r>
              <a:rPr lang="id-ID" sz="2400" dirty="0" smtClean="0">
                <a:latin typeface="Century Gothic" pitchFamily="34" charset="0"/>
              </a:rPr>
              <a:t>Selain komoditas tanaman padi dan palawija di Daerah Irigasi Madapangga II dapat pula dikembangkan pengelolaan usaha Susu Kuda Liar yang selama ini sudah berjalan dengan baik.</a:t>
            </a:r>
          </a:p>
          <a:p>
            <a:pPr algn="just"/>
            <a:endParaRPr lang="id-ID" sz="2400" dirty="0" smtClean="0">
              <a:latin typeface="Century Gothic" pitchFamily="34" charset="0"/>
            </a:endParaRPr>
          </a:p>
          <a:p>
            <a:pPr algn="just"/>
            <a:r>
              <a:rPr lang="id-ID" sz="2400" dirty="0" smtClean="0">
                <a:latin typeface="Century Gothic" pitchFamily="34" charset="0"/>
              </a:rPr>
              <a:t>Dengan harga ekonomis yang tinggi produksi Susu Kuda Liar perlu di tingkatkan lagi dan dikelola dengan baik, hal ini dapat membantu peningkatan income petani di Daerah Irigasi Madapangga II.</a:t>
            </a:r>
          </a:p>
          <a:p>
            <a:pPr algn="just"/>
            <a:r>
              <a:rPr lang="id-ID" sz="2400" dirty="0" smtClean="0">
                <a:latin typeface="Century Gothic" pitchFamily="34" charset="0"/>
              </a:rPr>
              <a:t> </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62176" y="3352800"/>
            <a:ext cx="6090129" cy="2308324"/>
          </a:xfrm>
          <a:prstGeom prst="rect">
            <a:avLst/>
          </a:prstGeom>
          <a:noFill/>
        </p:spPr>
        <p:txBody>
          <a:bodyPr wrap="none">
            <a:spAutoFit/>
          </a:bodyPr>
          <a:lstStyle/>
          <a:p>
            <a:pPr algn="ctr">
              <a:defRPr/>
            </a:pP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Bagian</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a:t>
            </a:r>
            <a:r>
              <a:rPr lang="id-ID"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3</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a:p>
            <a:pPr algn="ctr">
              <a:defRPr/>
            </a:pPr>
            <a:r>
              <a:rPr lang="id-ID"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ANALISA DAN HASIL</a:t>
            </a:r>
          </a:p>
          <a:p>
            <a:pPr algn="ctr">
              <a:defRPr/>
            </a:pPr>
            <a:r>
              <a:rPr lang="id-ID"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PSETK</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5308441" cy="584775"/>
          </a:xfrm>
          <a:prstGeom prst="rect">
            <a:avLst/>
          </a:prstGeom>
          <a:noFill/>
        </p:spPr>
        <p:txBody>
          <a:bodyPr wrap="none">
            <a:spAutoFit/>
          </a:bodyPr>
          <a:lstStyle/>
          <a:p>
            <a:r>
              <a:rPr lang="fi-FI" sz="3200" b="1" dirty="0" smtClean="0"/>
              <a:t>A</a:t>
            </a:r>
            <a:r>
              <a:rPr lang="id-ID" sz="3200" b="1" dirty="0" smtClean="0"/>
              <a:t>SPEK SOSIAL EKONOMI</a:t>
            </a:r>
            <a:endParaRPr lang="id-ID" sz="3200" dirty="0"/>
          </a:p>
        </p:txBody>
      </p:sp>
      <p:sp>
        <p:nvSpPr>
          <p:cNvPr id="5" name="Text Box 54"/>
          <p:cNvSpPr txBox="1">
            <a:spLocks noChangeArrowheads="1"/>
          </p:cNvSpPr>
          <p:nvPr/>
        </p:nvSpPr>
        <p:spPr bwMode="auto">
          <a:xfrm>
            <a:off x="228600" y="1143000"/>
            <a:ext cx="8534400" cy="830997"/>
          </a:xfrm>
          <a:prstGeom prst="rect">
            <a:avLst/>
          </a:prstGeom>
          <a:noFill/>
          <a:ln w="12700" cap="sq">
            <a:noFill/>
            <a:miter lim="800000"/>
            <a:headEnd type="none" w="sm" len="sm"/>
            <a:tailEnd type="none" w="sm" len="sm"/>
          </a:ln>
          <a:effectLst/>
        </p:spPr>
        <p:txBody>
          <a:bodyPr wrap="square">
            <a:spAutoFit/>
          </a:bodyPr>
          <a:lstStyle/>
          <a:p>
            <a:r>
              <a:rPr lang="fi-FI" sz="2400" dirty="0" smtClean="0"/>
              <a:t>a. </a:t>
            </a:r>
            <a:r>
              <a:rPr lang="id-ID" sz="2400" dirty="0" smtClean="0"/>
              <a:t>	</a:t>
            </a:r>
            <a:r>
              <a:rPr lang="fi-FI" sz="2400" dirty="0" smtClean="0"/>
              <a:t>Status Petani</a:t>
            </a:r>
            <a:endParaRPr lang="id-ID" sz="2400" dirty="0" smtClean="0"/>
          </a:p>
          <a:p>
            <a:pPr algn="just"/>
            <a:endParaRPr lang="id-ID" sz="2400" dirty="0">
              <a:latin typeface="Century Gothic" pitchFamily="34" charset="0"/>
            </a:endParaRPr>
          </a:p>
        </p:txBody>
      </p:sp>
      <p:graphicFrame>
        <p:nvGraphicFramePr>
          <p:cNvPr id="7" name="Table 6"/>
          <p:cNvGraphicFramePr>
            <a:graphicFrameLocks noGrp="1"/>
          </p:cNvGraphicFramePr>
          <p:nvPr/>
        </p:nvGraphicFramePr>
        <p:xfrm>
          <a:off x="1295400" y="1676400"/>
          <a:ext cx="6324599" cy="2232025"/>
        </p:xfrm>
        <a:graphic>
          <a:graphicData uri="http://schemas.openxmlformats.org/drawingml/2006/table">
            <a:tbl>
              <a:tblPr/>
              <a:tblGrid>
                <a:gridCol w="481066">
                  <a:extLst>
                    <a:ext uri="{9D8B030D-6E8A-4147-A177-3AD203B41FA5}">
                      <a16:colId xmlns:a16="http://schemas.microsoft.com/office/drawing/2014/main" val="20000"/>
                    </a:ext>
                  </a:extLst>
                </a:gridCol>
                <a:gridCol w="2075971">
                  <a:extLst>
                    <a:ext uri="{9D8B030D-6E8A-4147-A177-3AD203B41FA5}">
                      <a16:colId xmlns:a16="http://schemas.microsoft.com/office/drawing/2014/main" val="20001"/>
                    </a:ext>
                  </a:extLst>
                </a:gridCol>
                <a:gridCol w="1836225">
                  <a:extLst>
                    <a:ext uri="{9D8B030D-6E8A-4147-A177-3AD203B41FA5}">
                      <a16:colId xmlns:a16="http://schemas.microsoft.com/office/drawing/2014/main" val="20002"/>
                    </a:ext>
                  </a:extLst>
                </a:gridCol>
                <a:gridCol w="1931337">
                  <a:extLst>
                    <a:ext uri="{9D8B030D-6E8A-4147-A177-3AD203B41FA5}">
                      <a16:colId xmlns:a16="http://schemas.microsoft.com/office/drawing/2014/main" val="20003"/>
                    </a:ext>
                  </a:extLst>
                </a:gridCol>
              </a:tblGrid>
              <a:tr h="446405">
                <a:tc>
                  <a:txBody>
                    <a:bodyPr/>
                    <a:lstStyle/>
                    <a:p>
                      <a:pPr algn="ctr">
                        <a:spcAft>
                          <a:spcPts val="600"/>
                        </a:spcAft>
                        <a:tabLst>
                          <a:tab pos="457200" algn="l"/>
                        </a:tabLst>
                      </a:pPr>
                      <a:r>
                        <a:rPr lang="fi-FI" sz="1100" dirty="0">
                          <a:latin typeface="Arial"/>
                          <a:ea typeface="Times New Roman"/>
                          <a:cs typeface="Times New Roman"/>
                        </a:rPr>
                        <a:t>No</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Status Petani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Persentase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dirty="0">
                          <a:latin typeface="Arial"/>
                          <a:ea typeface="Times New Roman"/>
                          <a:cs typeface="Times New Roman"/>
                        </a:rPr>
                        <a:t>Jumlah (Org)</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6405">
                <a:tc>
                  <a:txBody>
                    <a:bodyPr/>
                    <a:lstStyle/>
                    <a:p>
                      <a:pPr algn="ctr">
                        <a:spcAft>
                          <a:spcPts val="600"/>
                        </a:spcAft>
                        <a:tabLst>
                          <a:tab pos="457200" algn="l"/>
                        </a:tabLst>
                      </a:pPr>
                      <a:r>
                        <a:rPr lang="fi-FI" sz="1100">
                          <a:latin typeface="Arial"/>
                          <a:ea typeface="Times New Roman"/>
                          <a:cs typeface="Times New Roman"/>
                        </a:rPr>
                        <a:t>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Pemilik</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90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1.</a:t>
                      </a:r>
                      <a:r>
                        <a:rPr lang="fi-FI" sz="1100">
                          <a:latin typeface="Arial"/>
                          <a:ea typeface="Times New Roman"/>
                          <a:cs typeface="Times New Roman"/>
                        </a:rPr>
                        <a:t>3</a:t>
                      </a:r>
                      <a:r>
                        <a:rPr lang="id-ID" sz="1100">
                          <a:latin typeface="Arial"/>
                          <a:ea typeface="Times New Roman"/>
                          <a:cs typeface="Times New Roman"/>
                        </a:rPr>
                        <a:t>50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6405">
                <a:tc>
                  <a:txBody>
                    <a:bodyPr/>
                    <a:lstStyle/>
                    <a:p>
                      <a:pPr algn="ctr">
                        <a:spcAft>
                          <a:spcPts val="600"/>
                        </a:spcAft>
                        <a:tabLst>
                          <a:tab pos="457200" algn="l"/>
                        </a:tabLst>
                      </a:pPr>
                      <a:r>
                        <a:rPr lang="fi-FI" sz="1100">
                          <a:latin typeface="Arial"/>
                          <a:ea typeface="Times New Roman"/>
                          <a:cs typeface="Times New Roman"/>
                        </a:rPr>
                        <a:t>2</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Peng</a:t>
                      </a:r>
                      <a:r>
                        <a:rPr lang="id-ID" sz="1100">
                          <a:latin typeface="Arial"/>
                          <a:ea typeface="Times New Roman"/>
                          <a:cs typeface="Times New Roman"/>
                        </a:rPr>
                        <a:t>g</a:t>
                      </a:r>
                      <a:r>
                        <a:rPr lang="fi-FI" sz="1100">
                          <a:latin typeface="Arial"/>
                          <a:ea typeface="Times New Roman"/>
                          <a:cs typeface="Times New Roman"/>
                        </a:rPr>
                        <a:t>arap</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85</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1.275</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6405">
                <a:tc>
                  <a:txBody>
                    <a:bodyPr/>
                    <a:lstStyle/>
                    <a:p>
                      <a:pPr algn="ctr">
                        <a:spcAft>
                          <a:spcPts val="600"/>
                        </a:spcAft>
                        <a:tabLst>
                          <a:tab pos="457200" algn="l"/>
                        </a:tabLst>
                      </a:pPr>
                      <a:r>
                        <a:rPr lang="fi-FI" sz="1100">
                          <a:latin typeface="Arial"/>
                          <a:ea typeface="Times New Roman"/>
                          <a:cs typeface="Times New Roman"/>
                        </a:rPr>
                        <a:t>3</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Sewa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5</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75</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405">
                <a:tc>
                  <a:txBody>
                    <a:bodyPr/>
                    <a:lstStyle/>
                    <a:p>
                      <a:pPr algn="ctr">
                        <a:spcAft>
                          <a:spcPts val="600"/>
                        </a:spcAft>
                        <a:tabLst>
                          <a:tab pos="457200" algn="l"/>
                        </a:tabLst>
                      </a:pPr>
                      <a:r>
                        <a:rPr lang="fi-FI" sz="1100">
                          <a:latin typeface="Arial"/>
                          <a:ea typeface="Times New Roman"/>
                          <a:cs typeface="Times New Roman"/>
                        </a:rPr>
                        <a:t>4</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Pemilik Penggarap</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75</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dirty="0">
                          <a:latin typeface="Arial"/>
                          <a:ea typeface="Times New Roman"/>
                          <a:cs typeface="Times New Roman"/>
                        </a:rPr>
                        <a:t>1.125</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 Box 54"/>
          <p:cNvSpPr txBox="1">
            <a:spLocks noChangeArrowheads="1"/>
          </p:cNvSpPr>
          <p:nvPr/>
        </p:nvSpPr>
        <p:spPr bwMode="auto">
          <a:xfrm>
            <a:off x="228600" y="4090987"/>
            <a:ext cx="8534400" cy="2462213"/>
          </a:xfrm>
          <a:prstGeom prst="rect">
            <a:avLst/>
          </a:prstGeom>
          <a:noFill/>
          <a:ln w="12700" cap="sq">
            <a:noFill/>
            <a:miter lim="800000"/>
            <a:headEnd type="none" w="sm" len="sm"/>
            <a:tailEnd type="none" w="sm" len="sm"/>
          </a:ln>
          <a:effectLst/>
        </p:spPr>
        <p:txBody>
          <a:bodyPr wrap="square">
            <a:spAutoFit/>
          </a:bodyPr>
          <a:lstStyle/>
          <a:p>
            <a:pPr algn="just"/>
            <a:r>
              <a:rPr lang="id-ID" sz="2200" dirty="0" smtClean="0">
                <a:latin typeface="Century Gothic" pitchFamily="34" charset="0"/>
              </a:rPr>
              <a:t>P</a:t>
            </a:r>
            <a:r>
              <a:rPr lang="fi-FI" sz="2200" dirty="0" smtClean="0">
                <a:latin typeface="Century Gothic" pitchFamily="34" charset="0"/>
              </a:rPr>
              <a:t>otensi sumberdaya lahan yang dimiliki oleh anggota GP3A/P3A </a:t>
            </a:r>
            <a:r>
              <a:rPr lang="id-ID" sz="2200" dirty="0" smtClean="0">
                <a:latin typeface="Century Gothic" pitchFamily="34" charset="0"/>
              </a:rPr>
              <a:t>Sabua Ade</a:t>
            </a:r>
            <a:r>
              <a:rPr lang="fi-FI" sz="2200" dirty="0" smtClean="0">
                <a:latin typeface="Century Gothic" pitchFamily="34" charset="0"/>
              </a:rPr>
              <a:t> ternyata membuka peluang besar bagi peningkatan kesejahteraan hidup anggotanya karena dengan memanfaatkan sumberdaya lahan yang dimiliki seoptimal mungkin akan dapat menggerakkan perekonomian masyarakat tani yang tergabung dalam GP3A/P3A </a:t>
            </a:r>
            <a:r>
              <a:rPr lang="id-ID" sz="2200" dirty="0" smtClean="0">
                <a:latin typeface="Century Gothic" pitchFamily="34" charset="0"/>
              </a:rPr>
              <a:t>Sabua Ade.</a:t>
            </a:r>
            <a:r>
              <a:rPr lang="fi-FI" sz="2200" dirty="0" smtClean="0">
                <a:latin typeface="Century Gothic" pitchFamily="34" charset="0"/>
              </a:rPr>
              <a:t> </a:t>
            </a:r>
            <a:endParaRPr lang="id-ID" sz="2200" dirty="0">
              <a:latin typeface="Century Gothic"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228600" y="3276600"/>
            <a:ext cx="8534400" cy="3416320"/>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Pendapatan petani </a:t>
            </a:r>
            <a:r>
              <a:rPr lang="id-ID" sz="2400" dirty="0" smtClean="0">
                <a:latin typeface="Century Gothic" pitchFamily="34" charset="0"/>
              </a:rPr>
              <a:t>Daerah Irigasi Madapangga II</a:t>
            </a:r>
            <a:r>
              <a:rPr lang="fi-FI" sz="2400" dirty="0" smtClean="0">
                <a:latin typeface="Century Gothic" pitchFamily="34" charset="0"/>
              </a:rPr>
              <a:t> boleh dikatankan sangat minim karena faktor tekhnologi yang kurang mendukung. Kebiasaan mereka dalam melakukan pola tanam yang sifatnya konvensional menjadikan pendapatan rata-rata/ bulan menjadi rendah, Disamping itu orientasi bertani yang hanya mencukupi kebutuhan sehari-hari menjadi kendala besar bagi kemajuan mereka dalam berusaha tani.</a:t>
            </a:r>
            <a:endParaRPr lang="id-ID" sz="2200" dirty="0">
              <a:latin typeface="Century Gothic" pitchFamily="34" charset="0"/>
            </a:endParaRPr>
          </a:p>
        </p:txBody>
      </p:sp>
      <p:sp>
        <p:nvSpPr>
          <p:cNvPr id="9" name="Text Box 54"/>
          <p:cNvSpPr txBox="1">
            <a:spLocks noChangeArrowheads="1"/>
          </p:cNvSpPr>
          <p:nvPr/>
        </p:nvSpPr>
        <p:spPr bwMode="auto">
          <a:xfrm>
            <a:off x="228600" y="228600"/>
            <a:ext cx="8534400" cy="1200329"/>
          </a:xfrm>
          <a:prstGeom prst="rect">
            <a:avLst/>
          </a:prstGeom>
          <a:noFill/>
          <a:ln w="12700" cap="sq">
            <a:noFill/>
            <a:miter lim="800000"/>
            <a:headEnd type="none" w="sm" len="sm"/>
            <a:tailEnd type="none" w="sm" len="sm"/>
          </a:ln>
          <a:effectLst/>
        </p:spPr>
        <p:txBody>
          <a:bodyPr wrap="square">
            <a:spAutoFit/>
          </a:bodyPr>
          <a:lstStyle/>
          <a:p>
            <a:pPr marL="457200" indent="-457200">
              <a:buAutoNum type="alphaLcPeriod" startAt="2"/>
            </a:pPr>
            <a:r>
              <a:rPr lang="fi-FI" sz="2400" dirty="0" smtClean="0"/>
              <a:t>Struktur mata pencaharian penduduk sekitar </a:t>
            </a:r>
            <a:endParaRPr lang="id-ID" sz="2400" dirty="0" smtClean="0"/>
          </a:p>
          <a:p>
            <a:pPr marL="457200" indent="-457200"/>
            <a:r>
              <a:rPr lang="id-ID" sz="2400" dirty="0" smtClean="0"/>
              <a:t>      </a:t>
            </a:r>
            <a:r>
              <a:rPr lang="fi-FI" sz="2400" dirty="0" smtClean="0"/>
              <a:t>D.I</a:t>
            </a:r>
            <a:r>
              <a:rPr lang="id-ID" sz="2400" dirty="0" smtClean="0"/>
              <a:t> Madapangga II</a:t>
            </a:r>
          </a:p>
          <a:p>
            <a:pPr algn="just"/>
            <a:endParaRPr lang="id-ID" sz="2400" dirty="0">
              <a:latin typeface="Century Gothic" pitchFamily="34" charset="0"/>
            </a:endParaRPr>
          </a:p>
        </p:txBody>
      </p:sp>
      <p:graphicFrame>
        <p:nvGraphicFramePr>
          <p:cNvPr id="10" name="Table 9"/>
          <p:cNvGraphicFramePr>
            <a:graphicFrameLocks noGrp="1"/>
          </p:cNvGraphicFramePr>
          <p:nvPr/>
        </p:nvGraphicFramePr>
        <p:xfrm>
          <a:off x="914400" y="1143000"/>
          <a:ext cx="6858000" cy="2057400"/>
        </p:xfrm>
        <a:graphic>
          <a:graphicData uri="http://schemas.openxmlformats.org/drawingml/2006/table">
            <a:tbl>
              <a:tblPr/>
              <a:tblGrid>
                <a:gridCol w="476363">
                  <a:extLst>
                    <a:ext uri="{9D8B030D-6E8A-4147-A177-3AD203B41FA5}">
                      <a16:colId xmlns:a16="http://schemas.microsoft.com/office/drawing/2014/main" val="20000"/>
                    </a:ext>
                  </a:extLst>
                </a:gridCol>
                <a:gridCol w="2290655">
                  <a:extLst>
                    <a:ext uri="{9D8B030D-6E8A-4147-A177-3AD203B41FA5}">
                      <a16:colId xmlns:a16="http://schemas.microsoft.com/office/drawing/2014/main" val="20001"/>
                    </a:ext>
                  </a:extLst>
                </a:gridCol>
                <a:gridCol w="1163807">
                  <a:extLst>
                    <a:ext uri="{9D8B030D-6E8A-4147-A177-3AD203B41FA5}">
                      <a16:colId xmlns:a16="http://schemas.microsoft.com/office/drawing/2014/main" val="20002"/>
                    </a:ext>
                  </a:extLst>
                </a:gridCol>
                <a:gridCol w="2927175">
                  <a:extLst>
                    <a:ext uri="{9D8B030D-6E8A-4147-A177-3AD203B41FA5}">
                      <a16:colId xmlns:a16="http://schemas.microsoft.com/office/drawing/2014/main" val="20003"/>
                    </a:ext>
                  </a:extLst>
                </a:gridCol>
              </a:tblGrid>
              <a:tr h="342900">
                <a:tc>
                  <a:txBody>
                    <a:bodyPr/>
                    <a:lstStyle/>
                    <a:p>
                      <a:pPr algn="ctr">
                        <a:spcAft>
                          <a:spcPts val="600"/>
                        </a:spcAft>
                        <a:tabLst>
                          <a:tab pos="457200" algn="l"/>
                        </a:tabLst>
                      </a:pPr>
                      <a:r>
                        <a:rPr lang="fi-FI" sz="1100" dirty="0">
                          <a:latin typeface="Arial"/>
                          <a:ea typeface="Times New Roman"/>
                          <a:cs typeface="Times New Roman"/>
                        </a:rPr>
                        <a:t>No</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Jenis Mata Pencaharian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Jumlah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Pendapatan (per bulan)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00">
                <a:tc>
                  <a:txBody>
                    <a:bodyPr/>
                    <a:lstStyle/>
                    <a:p>
                      <a:pPr algn="ctr">
                        <a:spcAft>
                          <a:spcPts val="600"/>
                        </a:spcAft>
                        <a:tabLst>
                          <a:tab pos="457200" algn="l"/>
                        </a:tabLst>
                      </a:pPr>
                      <a:r>
                        <a:rPr lang="fi-FI" sz="1100">
                          <a:latin typeface="Arial"/>
                          <a:ea typeface="Times New Roman"/>
                          <a:cs typeface="Times New Roman"/>
                        </a:rPr>
                        <a:t>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Petani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9</a:t>
                      </a:r>
                      <a:r>
                        <a:rPr lang="id-ID" sz="1100">
                          <a:latin typeface="Arial"/>
                          <a:ea typeface="Times New Roman"/>
                          <a:cs typeface="Times New Roman"/>
                        </a:rPr>
                        <a:t>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600"/>
                        </a:spcAft>
                        <a:tabLst>
                          <a:tab pos="457200" algn="l"/>
                        </a:tabLst>
                      </a:pPr>
                      <a:r>
                        <a:rPr lang="fi-FI" sz="1100">
                          <a:latin typeface="Arial"/>
                          <a:ea typeface="Times New Roman"/>
                          <a:cs typeface="Times New Roman"/>
                        </a:rPr>
                        <a:t>Rp. </a:t>
                      </a:r>
                      <a:r>
                        <a:rPr lang="id-ID" sz="1100">
                          <a:latin typeface="Arial"/>
                          <a:ea typeface="Times New Roman"/>
                          <a:cs typeface="Times New Roman"/>
                        </a:rPr>
                        <a:t>2</a:t>
                      </a:r>
                      <a:r>
                        <a:rPr lang="fi-FI" sz="1100">
                          <a:latin typeface="Arial"/>
                          <a:ea typeface="Times New Roman"/>
                          <a:cs typeface="Times New Roman"/>
                        </a:rPr>
                        <a:t>,</a:t>
                      </a:r>
                      <a:r>
                        <a:rPr lang="id-ID" sz="1100">
                          <a:latin typeface="Arial"/>
                          <a:ea typeface="Times New Roman"/>
                          <a:cs typeface="Times New Roman"/>
                        </a:rPr>
                        <a:t>000</a:t>
                      </a:r>
                      <a:r>
                        <a:rPr lang="fi-FI" sz="1100">
                          <a:latin typeface="Arial"/>
                          <a:ea typeface="Times New Roman"/>
                          <a:cs typeface="Times New Roman"/>
                        </a:rPr>
                        <a:t>,</a:t>
                      </a:r>
                      <a:r>
                        <a:rPr lang="id-ID" sz="1100">
                          <a:latin typeface="Arial"/>
                          <a:ea typeface="Times New Roman"/>
                          <a:cs typeface="Times New Roman"/>
                        </a:rPr>
                        <a:t>000</a:t>
                      </a: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900">
                <a:tc>
                  <a:txBody>
                    <a:bodyPr/>
                    <a:lstStyle/>
                    <a:p>
                      <a:pPr algn="ctr">
                        <a:spcAft>
                          <a:spcPts val="600"/>
                        </a:spcAft>
                        <a:tabLst>
                          <a:tab pos="457200" algn="l"/>
                        </a:tabLst>
                      </a:pPr>
                      <a:r>
                        <a:rPr lang="fi-FI" sz="1100">
                          <a:latin typeface="Arial"/>
                          <a:ea typeface="Times New Roman"/>
                          <a:cs typeface="Times New Roman"/>
                        </a:rPr>
                        <a:t>2</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Pedagang</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3</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600"/>
                        </a:spcAft>
                        <a:tabLst>
                          <a:tab pos="457200" algn="l"/>
                        </a:tabLst>
                      </a:pPr>
                      <a:r>
                        <a:rPr lang="fi-FI" sz="1100">
                          <a:latin typeface="Arial"/>
                          <a:ea typeface="Times New Roman"/>
                          <a:cs typeface="Times New Roman"/>
                        </a:rPr>
                        <a:t>Rp. </a:t>
                      </a:r>
                      <a:r>
                        <a:rPr lang="id-ID" sz="1100">
                          <a:latin typeface="Arial"/>
                          <a:ea typeface="Times New Roman"/>
                          <a:cs typeface="Times New Roman"/>
                        </a:rPr>
                        <a:t>3</a:t>
                      </a:r>
                      <a:r>
                        <a:rPr lang="fi-FI" sz="1100">
                          <a:latin typeface="Arial"/>
                          <a:ea typeface="Times New Roman"/>
                          <a:cs typeface="Times New Roman"/>
                        </a:rPr>
                        <a:t>,000,000,-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900">
                <a:tc>
                  <a:txBody>
                    <a:bodyPr/>
                    <a:lstStyle/>
                    <a:p>
                      <a:pPr algn="ctr">
                        <a:spcAft>
                          <a:spcPts val="600"/>
                        </a:spcAft>
                        <a:tabLst>
                          <a:tab pos="457200" algn="l"/>
                        </a:tabLst>
                      </a:pPr>
                      <a:r>
                        <a:rPr lang="fi-FI" sz="1100">
                          <a:latin typeface="Arial"/>
                          <a:ea typeface="Times New Roman"/>
                          <a:cs typeface="Times New Roman"/>
                        </a:rPr>
                        <a:t>3</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Pegawai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600"/>
                        </a:spcAft>
                        <a:tabLst>
                          <a:tab pos="457200" algn="l"/>
                        </a:tabLst>
                      </a:pPr>
                      <a:r>
                        <a:rPr lang="fi-FI" sz="1100">
                          <a:latin typeface="Arial"/>
                          <a:ea typeface="Times New Roman"/>
                          <a:cs typeface="Times New Roman"/>
                        </a:rPr>
                        <a:t>Rp. </a:t>
                      </a:r>
                      <a:r>
                        <a:rPr lang="id-ID" sz="1100">
                          <a:latin typeface="Arial"/>
                          <a:ea typeface="Times New Roman"/>
                          <a:cs typeface="Times New Roman"/>
                        </a:rPr>
                        <a:t>2</a:t>
                      </a:r>
                      <a:r>
                        <a:rPr lang="fi-FI" sz="1100">
                          <a:latin typeface="Arial"/>
                          <a:ea typeface="Times New Roman"/>
                          <a:cs typeface="Times New Roman"/>
                        </a:rPr>
                        <a:t>,</a:t>
                      </a:r>
                      <a:r>
                        <a:rPr lang="id-ID" sz="1100">
                          <a:latin typeface="Arial"/>
                          <a:ea typeface="Times New Roman"/>
                          <a:cs typeface="Times New Roman"/>
                        </a:rPr>
                        <a:t>5</a:t>
                      </a:r>
                      <a:r>
                        <a:rPr lang="fi-FI" sz="1100">
                          <a:latin typeface="Arial"/>
                          <a:ea typeface="Times New Roman"/>
                          <a:cs typeface="Times New Roman"/>
                        </a:rPr>
                        <a:t>00,000,-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900">
                <a:tc>
                  <a:txBody>
                    <a:bodyPr/>
                    <a:lstStyle/>
                    <a:p>
                      <a:pPr algn="ctr">
                        <a:spcAft>
                          <a:spcPts val="600"/>
                        </a:spcAft>
                        <a:tabLst>
                          <a:tab pos="457200" algn="l"/>
                        </a:tabLst>
                      </a:pPr>
                      <a:r>
                        <a:rPr lang="fi-FI" sz="1100">
                          <a:latin typeface="Arial"/>
                          <a:ea typeface="Times New Roman"/>
                          <a:cs typeface="Times New Roman"/>
                        </a:rPr>
                        <a:t>4</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dirty="0">
                          <a:latin typeface="Arial"/>
                          <a:ea typeface="Times New Roman"/>
                          <a:cs typeface="Times New Roman"/>
                        </a:rPr>
                        <a:t>Buruh Industri</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4</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600"/>
                        </a:spcAft>
                        <a:tabLst>
                          <a:tab pos="457200" algn="l"/>
                        </a:tabLst>
                      </a:pPr>
                      <a:r>
                        <a:rPr lang="fi-FI" sz="1100">
                          <a:latin typeface="Arial"/>
                          <a:ea typeface="Times New Roman"/>
                          <a:cs typeface="Times New Roman"/>
                        </a:rPr>
                        <a:t>Rp.</a:t>
                      </a:r>
                      <a:r>
                        <a:rPr lang="id-ID" sz="1100">
                          <a:latin typeface="Arial"/>
                          <a:ea typeface="Times New Roman"/>
                          <a:cs typeface="Times New Roman"/>
                        </a:rPr>
                        <a:t>1.</a:t>
                      </a:r>
                      <a:r>
                        <a:rPr lang="fi-FI" sz="1100">
                          <a:latin typeface="Arial"/>
                          <a:ea typeface="Times New Roman"/>
                          <a:cs typeface="Times New Roman"/>
                        </a:rPr>
                        <a:t>0</a:t>
                      </a:r>
                      <a:r>
                        <a:rPr lang="id-ID" sz="1100">
                          <a:latin typeface="Arial"/>
                          <a:ea typeface="Times New Roman"/>
                          <a:cs typeface="Times New Roman"/>
                        </a:rPr>
                        <a:t>0</a:t>
                      </a:r>
                      <a:r>
                        <a:rPr lang="fi-FI" sz="1100">
                          <a:latin typeface="Arial"/>
                          <a:ea typeface="Times New Roman"/>
                          <a:cs typeface="Times New Roman"/>
                        </a:rPr>
                        <a:t>0,000,-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2900">
                <a:tc>
                  <a:txBody>
                    <a:bodyPr/>
                    <a:lstStyle/>
                    <a:p>
                      <a:pPr algn="ctr">
                        <a:spcAft>
                          <a:spcPts val="600"/>
                        </a:spcAft>
                        <a:tabLst>
                          <a:tab pos="457200" algn="l"/>
                        </a:tabLst>
                      </a:pPr>
                      <a:r>
                        <a:rPr lang="id-ID" sz="1100">
                          <a:latin typeface="Arial"/>
                          <a:ea typeface="Times New Roman"/>
                          <a:cs typeface="Times New Roman"/>
                        </a:rPr>
                        <a:t>5</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dirty="0">
                          <a:latin typeface="Arial"/>
                          <a:ea typeface="Times New Roman"/>
                          <a:cs typeface="Times New Roman"/>
                        </a:rPr>
                        <a:t>Lainnya</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600"/>
                        </a:spcAft>
                        <a:tabLst>
                          <a:tab pos="457200" algn="l"/>
                        </a:tabLst>
                      </a:pPr>
                      <a:r>
                        <a:rPr lang="fi-FI" sz="1100" dirty="0">
                          <a:latin typeface="Arial"/>
                          <a:ea typeface="Times New Roman"/>
                          <a:cs typeface="Times New Roman"/>
                        </a:rPr>
                        <a:t>Rp.</a:t>
                      </a:r>
                      <a:r>
                        <a:rPr lang="id-ID" sz="1100" dirty="0">
                          <a:latin typeface="Arial"/>
                          <a:ea typeface="Times New Roman"/>
                          <a:cs typeface="Times New Roman"/>
                        </a:rPr>
                        <a:t>1.</a:t>
                      </a:r>
                      <a:r>
                        <a:rPr lang="fi-FI" sz="1100" dirty="0">
                          <a:latin typeface="Arial"/>
                          <a:ea typeface="Times New Roman"/>
                          <a:cs typeface="Times New Roman"/>
                        </a:rPr>
                        <a:t>0</a:t>
                      </a:r>
                      <a:r>
                        <a:rPr lang="id-ID" sz="1100" dirty="0">
                          <a:latin typeface="Arial"/>
                          <a:ea typeface="Times New Roman"/>
                          <a:cs typeface="Times New Roman"/>
                        </a:rPr>
                        <a:t>0</a:t>
                      </a:r>
                      <a:r>
                        <a:rPr lang="fi-FI" sz="1100" dirty="0">
                          <a:latin typeface="Arial"/>
                          <a:ea typeface="Times New Roman"/>
                          <a:cs typeface="Times New Roman"/>
                        </a:rPr>
                        <a:t>0,000,-</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81000"/>
            <a:ext cx="6532558" cy="707886"/>
          </a:xfrm>
          <a:prstGeom prst="rect">
            <a:avLst/>
          </a:prstGeom>
          <a:noFill/>
        </p:spPr>
        <p:txBody>
          <a:bodyPr wrap="none">
            <a:spAutoFit/>
          </a:bodyPr>
          <a:lstStyle/>
          <a:p>
            <a:pPr algn="ctr">
              <a:defRPr/>
            </a:pPr>
            <a:r>
              <a:rPr lang="en-US"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Maksud</a:t>
            </a: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a:t>
            </a:r>
            <a:r>
              <a:rPr lang="en-US" sz="40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dan</a:t>
            </a: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a:t>
            </a: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Tujuan</a:t>
            </a:r>
            <a:r>
              <a:rPr lang="id-ID"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PSETK</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sp>
        <p:nvSpPr>
          <p:cNvPr id="4" name="Rectangle 3"/>
          <p:cNvSpPr/>
          <p:nvPr/>
        </p:nvSpPr>
        <p:spPr>
          <a:xfrm>
            <a:off x="168562" y="1418570"/>
            <a:ext cx="8689718" cy="2308324"/>
          </a:xfrm>
          <a:prstGeom prst="rect">
            <a:avLst/>
          </a:prstGeom>
        </p:spPr>
        <p:txBody>
          <a:bodyPr wrap="square">
            <a:spAutoFit/>
          </a:bodyPr>
          <a:lstStyle/>
          <a:p>
            <a:pPr algn="just"/>
            <a:r>
              <a:rPr lang="id-ID" sz="2400" dirty="0" smtClean="0"/>
              <a:t>Maksudnya adalah sebagai media dalam membantu pemahaman Kelembagaan Pengelola Irigasi dan pelaku kegiatan irigasi lainnya di Daerah agar memiliki kemampuan dalam merencanakan program pemberdayaan organisasi P3A/GP3A/IP3A menuju peningkatan kinerja pengelolaan irigasi partisipatif pada suatu daerah irigasi.</a:t>
            </a:r>
            <a:endParaRPr lang="id-ID" sz="2400" dirty="0">
              <a:latin typeface="Arial" pitchFamily="34" charset="0"/>
              <a:cs typeface="Arial" pitchFamily="34" charset="0"/>
            </a:endParaRPr>
          </a:p>
        </p:txBody>
      </p:sp>
      <p:sp>
        <p:nvSpPr>
          <p:cNvPr id="5" name="Rectangle 4"/>
          <p:cNvSpPr/>
          <p:nvPr/>
        </p:nvSpPr>
        <p:spPr>
          <a:xfrm>
            <a:off x="168562" y="3962400"/>
            <a:ext cx="8689718" cy="1938992"/>
          </a:xfrm>
          <a:prstGeom prst="rect">
            <a:avLst/>
          </a:prstGeom>
        </p:spPr>
        <p:txBody>
          <a:bodyPr wrap="square">
            <a:spAutoFit/>
          </a:bodyPr>
          <a:lstStyle/>
          <a:p>
            <a:pPr marL="457200" lvl="0" indent="-457200" algn="just"/>
            <a:r>
              <a:rPr lang="id-ID" sz="2400" dirty="0" smtClean="0"/>
              <a:t>Tujuannya antara lain :</a:t>
            </a:r>
          </a:p>
          <a:p>
            <a:pPr marL="457200" lvl="0" indent="-457200" algn="just">
              <a:buFont typeface="+mj-lt"/>
              <a:buAutoNum type="arabicPeriod"/>
            </a:pPr>
            <a:r>
              <a:rPr lang="fi-FI" sz="2400" dirty="0" smtClean="0"/>
              <a:t>Meningkatkan pemahaman </a:t>
            </a:r>
            <a:r>
              <a:rPr lang="id-ID" sz="2400" dirty="0" smtClean="0"/>
              <a:t>Kelembagaan Pengelola Irigasi  dan pengguna lainnya terhadap </a:t>
            </a:r>
            <a:r>
              <a:rPr lang="fi-FI" sz="2400" dirty="0" smtClean="0"/>
              <a:t>pelaksanaan kegiatan PSETK</a:t>
            </a:r>
            <a:r>
              <a:rPr lang="id-ID" sz="2400" dirty="0" smtClean="0"/>
              <a:t> dalam rangka PPSIP dengan metode pendekatan yang tepat sesuai dengan kondisi lapangan,</a:t>
            </a:r>
            <a:endParaRPr lang="id-ID"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3219151" cy="584775"/>
          </a:xfrm>
          <a:prstGeom prst="rect">
            <a:avLst/>
          </a:prstGeom>
          <a:noFill/>
        </p:spPr>
        <p:txBody>
          <a:bodyPr wrap="none">
            <a:spAutoFit/>
          </a:bodyPr>
          <a:lstStyle/>
          <a:p>
            <a:r>
              <a:rPr lang="fi-FI" sz="3200" b="1" dirty="0" smtClean="0"/>
              <a:t>A</a:t>
            </a:r>
            <a:r>
              <a:rPr lang="id-ID" sz="3200" b="1" dirty="0" smtClean="0"/>
              <a:t>SPEK TEKNIS</a:t>
            </a:r>
            <a:endParaRPr lang="id-ID" sz="3200" dirty="0"/>
          </a:p>
        </p:txBody>
      </p:sp>
      <p:sp>
        <p:nvSpPr>
          <p:cNvPr id="7" name="Text Box 54"/>
          <p:cNvSpPr txBox="1">
            <a:spLocks noChangeArrowheads="1"/>
          </p:cNvSpPr>
          <p:nvPr/>
        </p:nvSpPr>
        <p:spPr bwMode="auto">
          <a:xfrm>
            <a:off x="228600" y="1143000"/>
            <a:ext cx="8534400" cy="461665"/>
          </a:xfrm>
          <a:prstGeom prst="rect">
            <a:avLst/>
          </a:prstGeom>
          <a:noFill/>
          <a:ln w="12700" cap="sq">
            <a:noFill/>
            <a:miter lim="800000"/>
            <a:headEnd type="none" w="sm" len="sm"/>
            <a:tailEnd type="none" w="sm" len="sm"/>
          </a:ln>
          <a:effectLst/>
        </p:spPr>
        <p:txBody>
          <a:bodyPr>
            <a:spAutoFit/>
          </a:bodyPr>
          <a:lstStyle/>
          <a:p>
            <a:pPr algn="just"/>
            <a:r>
              <a:rPr lang="fi-FI" sz="2400" b="1" dirty="0" smtClean="0"/>
              <a:t>1.</a:t>
            </a:r>
            <a:r>
              <a:rPr lang="id-ID" sz="2400" b="1" dirty="0" smtClean="0"/>
              <a:t> </a:t>
            </a:r>
            <a:r>
              <a:rPr lang="fi-FI" sz="2400" b="1" dirty="0" smtClean="0"/>
              <a:t>Sumber, ketersediaan dan alokasi air irigasi.</a:t>
            </a:r>
            <a:endParaRPr lang="id-ID" sz="2400" dirty="0"/>
          </a:p>
        </p:txBody>
      </p:sp>
      <p:sp>
        <p:nvSpPr>
          <p:cNvPr id="5" name="Text Box 54"/>
          <p:cNvSpPr txBox="1">
            <a:spLocks noChangeArrowheads="1"/>
          </p:cNvSpPr>
          <p:nvPr/>
        </p:nvSpPr>
        <p:spPr bwMode="auto">
          <a:xfrm>
            <a:off x="228600" y="1752600"/>
            <a:ext cx="8534400" cy="4493538"/>
          </a:xfrm>
          <a:prstGeom prst="rect">
            <a:avLst/>
          </a:prstGeom>
          <a:noFill/>
          <a:ln w="12700" cap="sq">
            <a:noFill/>
            <a:miter lim="800000"/>
            <a:headEnd type="none" w="sm" len="sm"/>
            <a:tailEnd type="none" w="sm" len="sm"/>
          </a:ln>
          <a:effectLst/>
        </p:spPr>
        <p:txBody>
          <a:bodyPr wrap="square">
            <a:spAutoFit/>
          </a:bodyPr>
          <a:lstStyle/>
          <a:p>
            <a:pPr algn="just"/>
            <a:r>
              <a:rPr lang="fi-FI" sz="2200" dirty="0" smtClean="0">
                <a:latin typeface="Century Gothic" pitchFamily="34" charset="0"/>
              </a:rPr>
              <a:t>Sumber utama air irigasi </a:t>
            </a:r>
            <a:r>
              <a:rPr lang="id-ID" sz="2200" dirty="0" smtClean="0">
                <a:latin typeface="Century Gothic" pitchFamily="34" charset="0"/>
              </a:rPr>
              <a:t>Daerah Irigasi Madapangga II </a:t>
            </a:r>
            <a:r>
              <a:rPr lang="fi-FI" sz="2200" dirty="0" smtClean="0">
                <a:latin typeface="Century Gothic" pitchFamily="34" charset="0"/>
              </a:rPr>
              <a:t>berasal sungai</a:t>
            </a:r>
            <a:r>
              <a:rPr lang="id-ID" sz="2200" dirty="0" smtClean="0">
                <a:latin typeface="Century Gothic" pitchFamily="34" charset="0"/>
              </a:rPr>
              <a:t> Lantule</a:t>
            </a:r>
            <a:r>
              <a:rPr lang="fi-FI" sz="2200" dirty="0" smtClean="0">
                <a:latin typeface="Century Gothic" pitchFamily="34" charset="0"/>
              </a:rPr>
              <a:t>. Potensi sumber air utama dalam musim tanam pertama (MT I) dinilai mencukupi untuk memenuhi kebutuhan irigasi bagi masyarakat tani di wilayah </a:t>
            </a:r>
            <a:r>
              <a:rPr lang="id-ID" sz="2200" dirty="0" smtClean="0">
                <a:latin typeface="Century Gothic" pitchFamily="34" charset="0"/>
              </a:rPr>
              <a:t>Daerah Irigasi Madapangga II</a:t>
            </a:r>
            <a:r>
              <a:rPr lang="fi-FI" sz="2200" dirty="0" smtClean="0">
                <a:latin typeface="Century Gothic" pitchFamily="34" charset="0"/>
              </a:rPr>
              <a:t>. Hal ini ditandai dengan terairinya seluruh lahan pertanian (sawah) yang berada di sekitar </a:t>
            </a:r>
            <a:r>
              <a:rPr lang="id-ID" sz="2200" dirty="0" smtClean="0">
                <a:latin typeface="Century Gothic" pitchFamily="34" charset="0"/>
              </a:rPr>
              <a:t>Daerah Irigasi Madapangga II </a:t>
            </a:r>
            <a:r>
              <a:rPr lang="fi-FI" sz="2200" dirty="0" smtClean="0">
                <a:latin typeface="Century Gothic" pitchFamily="34" charset="0"/>
              </a:rPr>
              <a:t>pada musim tanam pertama (MT I). Namun pada musim tanam kedua (MT II) dan musim tanam ketiga (MT III) masyarakat tani </a:t>
            </a:r>
            <a:r>
              <a:rPr lang="id-ID" sz="2200" dirty="0" smtClean="0">
                <a:latin typeface="Century Gothic" pitchFamily="34" charset="0"/>
              </a:rPr>
              <a:t>Daerah Irigasi Madapangga II </a:t>
            </a:r>
            <a:r>
              <a:rPr lang="fi-FI" sz="2200" dirty="0" smtClean="0">
                <a:latin typeface="Century Gothic" pitchFamily="34" charset="0"/>
              </a:rPr>
              <a:t>ditengarai oleh kurangnya air irigasi diakibatkan oleh musim kemarau yang berkepanjangan dan penebangan hutan (illegal logging) serta terjadinya penggunaan air yang berlebihan (pemborosan)</a:t>
            </a:r>
            <a:endParaRPr lang="id-ID" sz="2200" dirty="0">
              <a:latin typeface="Century Gothic"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8600" y="493216"/>
            <a:ext cx="8534400" cy="4154984"/>
          </a:xfrm>
          <a:prstGeom prst="rect">
            <a:avLst/>
          </a:prstGeom>
          <a:noFill/>
          <a:ln w="12700" cap="sq">
            <a:noFill/>
            <a:miter lim="800000"/>
            <a:headEnd type="none" w="sm" len="sm"/>
            <a:tailEnd type="none" w="sm" len="sm"/>
          </a:ln>
          <a:effectLst/>
        </p:spPr>
        <p:txBody>
          <a:bodyPr wrap="square">
            <a:spAutoFit/>
          </a:bodyPr>
          <a:lstStyle/>
          <a:p>
            <a:pPr algn="just"/>
            <a:r>
              <a:rPr lang="en-US" sz="2400" dirty="0" err="1" smtClean="0">
                <a:latin typeface="Century Gothic" pitchFamily="34" charset="0"/>
              </a:rPr>
              <a:t>Dalam</a:t>
            </a:r>
            <a:r>
              <a:rPr lang="en-US" sz="2400" dirty="0" smtClean="0">
                <a:latin typeface="Century Gothic" pitchFamily="34" charset="0"/>
              </a:rPr>
              <a:t> </a:t>
            </a:r>
            <a:r>
              <a:rPr lang="en-US" sz="2400" dirty="0" err="1" smtClean="0">
                <a:latin typeface="Century Gothic" pitchFamily="34" charset="0"/>
              </a:rPr>
              <a:t>wilayah</a:t>
            </a:r>
            <a:r>
              <a:rPr lang="en-US" sz="2400" dirty="0" smtClean="0">
                <a:latin typeface="Century Gothic" pitchFamily="34" charset="0"/>
              </a:rPr>
              <a:t> </a:t>
            </a:r>
            <a:r>
              <a:rPr lang="id-ID" sz="2400" dirty="0" smtClean="0">
                <a:latin typeface="Century Gothic" pitchFamily="34" charset="0"/>
              </a:rPr>
              <a:t>DI. Madapangga II sebelum</a:t>
            </a:r>
            <a:r>
              <a:rPr lang="en-US" sz="2400" dirty="0" smtClean="0">
                <a:latin typeface="Century Gothic" pitchFamily="34" charset="0"/>
              </a:rPr>
              <a:t> </a:t>
            </a:r>
            <a:r>
              <a:rPr lang="en-US" sz="2400" dirty="0" err="1" smtClean="0">
                <a:latin typeface="Century Gothic" pitchFamily="34" charset="0"/>
              </a:rPr>
              <a:t>terjadi</a:t>
            </a:r>
            <a:r>
              <a:rPr lang="en-US" sz="2400" dirty="0" smtClean="0">
                <a:latin typeface="Century Gothic" pitchFamily="34" charset="0"/>
              </a:rPr>
              <a:t> </a:t>
            </a:r>
            <a:r>
              <a:rPr lang="en-US" sz="2400" dirty="0" err="1" smtClean="0">
                <a:latin typeface="Century Gothic" pitchFamily="34" charset="0"/>
              </a:rPr>
              <a:t>bencana</a:t>
            </a:r>
            <a:r>
              <a:rPr lang="en-US" sz="2400" dirty="0" smtClean="0">
                <a:latin typeface="Century Gothic" pitchFamily="34" charset="0"/>
              </a:rPr>
              <a:t> </a:t>
            </a:r>
            <a:r>
              <a:rPr lang="en-US" sz="2400" dirty="0" err="1" smtClean="0">
                <a:latin typeface="Century Gothic" pitchFamily="34" charset="0"/>
              </a:rPr>
              <a:t>banjir</a:t>
            </a:r>
            <a:r>
              <a:rPr lang="en-US" sz="2400" dirty="0" smtClean="0">
                <a:latin typeface="Century Gothic" pitchFamily="34" charset="0"/>
              </a:rPr>
              <a:t>, </a:t>
            </a:r>
            <a:r>
              <a:rPr lang="en-US" sz="2400" dirty="0" err="1" smtClean="0">
                <a:latin typeface="Century Gothic" pitchFamily="34" charset="0"/>
              </a:rPr>
              <a:t>Sistem</a:t>
            </a:r>
            <a:r>
              <a:rPr lang="en-US" sz="2400" dirty="0" smtClean="0">
                <a:latin typeface="Century Gothic" pitchFamily="34" charset="0"/>
              </a:rPr>
              <a:t> </a:t>
            </a:r>
            <a:r>
              <a:rPr lang="en-US" sz="2400" dirty="0" err="1" smtClean="0">
                <a:latin typeface="Century Gothic" pitchFamily="34" charset="0"/>
              </a:rPr>
              <a:t>Irigasi</a:t>
            </a:r>
            <a:r>
              <a:rPr lang="en-US" sz="2400" dirty="0" smtClean="0">
                <a:latin typeface="Century Gothic" pitchFamily="34" charset="0"/>
              </a:rPr>
              <a:t> </a:t>
            </a:r>
            <a:r>
              <a:rPr lang="en-US" sz="2400" dirty="0" err="1" smtClean="0">
                <a:latin typeface="Century Gothic" pitchFamily="34" charset="0"/>
              </a:rPr>
              <a:t>Jaringan</a:t>
            </a:r>
            <a:r>
              <a:rPr lang="en-US" sz="2400" dirty="0" smtClean="0">
                <a:latin typeface="Century Gothic" pitchFamily="34" charset="0"/>
              </a:rPr>
              <a:t> </a:t>
            </a:r>
            <a:r>
              <a:rPr lang="en-US" sz="2400" dirty="0" err="1" smtClean="0">
                <a:latin typeface="Century Gothic" pitchFamily="34" charset="0"/>
              </a:rPr>
              <a:t>Irigasi</a:t>
            </a:r>
            <a:r>
              <a:rPr lang="en-US" sz="2400" dirty="0" smtClean="0">
                <a:latin typeface="Century Gothic" pitchFamily="34" charset="0"/>
              </a:rPr>
              <a:t> </a:t>
            </a:r>
            <a:r>
              <a:rPr lang="en-US" sz="2400" dirty="0" err="1" smtClean="0">
                <a:latin typeface="Century Gothic" pitchFamily="34" charset="0"/>
              </a:rPr>
              <a:t>Madapangga</a:t>
            </a:r>
            <a:r>
              <a:rPr lang="en-US" sz="2400" dirty="0" smtClean="0">
                <a:latin typeface="Century Gothic" pitchFamily="34" charset="0"/>
              </a:rPr>
              <a:t> II </a:t>
            </a:r>
            <a:r>
              <a:rPr lang="en-US" sz="2400" dirty="0" err="1" smtClean="0">
                <a:latin typeface="Century Gothic" pitchFamily="34" charset="0"/>
              </a:rPr>
              <a:t>terdapat</a:t>
            </a:r>
            <a:r>
              <a:rPr lang="en-US" sz="2400" dirty="0" smtClean="0">
                <a:latin typeface="Century Gothic" pitchFamily="34" charset="0"/>
              </a:rPr>
              <a:t> 2 (</a:t>
            </a:r>
            <a:r>
              <a:rPr lang="en-US" sz="2400" dirty="0" err="1" smtClean="0">
                <a:latin typeface="Century Gothic" pitchFamily="34" charset="0"/>
              </a:rPr>
              <a:t>dua</a:t>
            </a:r>
            <a:r>
              <a:rPr lang="en-US" sz="2400" dirty="0" smtClean="0">
                <a:latin typeface="Century Gothic" pitchFamily="34" charset="0"/>
              </a:rPr>
              <a:t>) </a:t>
            </a:r>
            <a:r>
              <a:rPr lang="en-US" sz="2400" dirty="0" err="1" smtClean="0">
                <a:latin typeface="Century Gothic" pitchFamily="34" charset="0"/>
              </a:rPr>
              <a:t>bendung</a:t>
            </a:r>
            <a:r>
              <a:rPr lang="en-US" sz="2400" dirty="0" smtClean="0">
                <a:latin typeface="Century Gothic" pitchFamily="34" charset="0"/>
              </a:rPr>
              <a:t>, </a:t>
            </a:r>
            <a:r>
              <a:rPr lang="en-US" sz="2400" dirty="0" err="1" smtClean="0">
                <a:latin typeface="Century Gothic" pitchFamily="34" charset="0"/>
              </a:rPr>
              <a:t>yaitu</a:t>
            </a:r>
            <a:r>
              <a:rPr lang="en-US" sz="2400" dirty="0" smtClean="0">
                <a:latin typeface="Century Gothic" pitchFamily="34" charset="0"/>
              </a:rPr>
              <a:t> </a:t>
            </a:r>
            <a:r>
              <a:rPr lang="en-US" sz="2400" dirty="0" err="1" smtClean="0">
                <a:latin typeface="Century Gothic" pitchFamily="34" charset="0"/>
              </a:rPr>
              <a:t>Bendung</a:t>
            </a:r>
            <a:r>
              <a:rPr lang="en-US" sz="2400" dirty="0" smtClean="0">
                <a:latin typeface="Century Gothic" pitchFamily="34" charset="0"/>
              </a:rPr>
              <a:t> </a:t>
            </a:r>
            <a:r>
              <a:rPr lang="en-US" sz="2400" dirty="0" err="1" smtClean="0">
                <a:latin typeface="Century Gothic" pitchFamily="34" charset="0"/>
              </a:rPr>
              <a:t>Seketo</a:t>
            </a:r>
            <a:r>
              <a:rPr lang="en-US" sz="2400" dirty="0" smtClean="0">
                <a:latin typeface="Century Gothic" pitchFamily="34" charset="0"/>
              </a:rPr>
              <a:t> </a:t>
            </a:r>
            <a:r>
              <a:rPr lang="en-US" sz="2400" dirty="0" err="1" smtClean="0">
                <a:latin typeface="Century Gothic" pitchFamily="34" charset="0"/>
              </a:rPr>
              <a:t>dan</a:t>
            </a:r>
            <a:r>
              <a:rPr lang="en-US" sz="2400" dirty="0" smtClean="0">
                <a:latin typeface="Century Gothic" pitchFamily="34" charset="0"/>
              </a:rPr>
              <a:t> </a:t>
            </a:r>
            <a:r>
              <a:rPr lang="en-US" sz="2400" dirty="0" err="1" smtClean="0">
                <a:latin typeface="Century Gothic" pitchFamily="34" charset="0"/>
              </a:rPr>
              <a:t>Bendung</a:t>
            </a:r>
            <a:r>
              <a:rPr lang="en-US" sz="2400" dirty="0" smtClean="0">
                <a:latin typeface="Century Gothic" pitchFamily="34" charset="0"/>
              </a:rPr>
              <a:t> </a:t>
            </a:r>
            <a:r>
              <a:rPr lang="en-US" sz="2400" dirty="0" err="1" smtClean="0">
                <a:latin typeface="Century Gothic" pitchFamily="34" charset="0"/>
              </a:rPr>
              <a:t>Labangke</a:t>
            </a:r>
            <a:r>
              <a:rPr lang="en-US" sz="2400" dirty="0" smtClean="0">
                <a:latin typeface="Century Gothic" pitchFamily="34" charset="0"/>
              </a:rPr>
              <a:t>.</a:t>
            </a:r>
            <a:endParaRPr lang="id-ID" sz="2400" dirty="0" smtClean="0">
              <a:latin typeface="Century Gothic" pitchFamily="34" charset="0"/>
            </a:endParaRPr>
          </a:p>
          <a:p>
            <a:pPr algn="just"/>
            <a:endParaRPr lang="id-ID" sz="2400" dirty="0" smtClean="0">
              <a:latin typeface="Century Gothic" pitchFamily="34" charset="0"/>
            </a:endParaRPr>
          </a:p>
          <a:p>
            <a:pPr lvl="0"/>
            <a:r>
              <a:rPr lang="en-US" sz="2400" b="1" dirty="0" err="1" smtClean="0">
                <a:latin typeface="Century Gothic" pitchFamily="34" charset="0"/>
              </a:rPr>
              <a:t>Bendung</a:t>
            </a:r>
            <a:r>
              <a:rPr lang="en-US" sz="2400" b="1" dirty="0" smtClean="0">
                <a:latin typeface="Century Gothic" pitchFamily="34" charset="0"/>
              </a:rPr>
              <a:t> </a:t>
            </a:r>
            <a:r>
              <a:rPr lang="en-US" sz="2400" b="1" dirty="0" err="1" smtClean="0">
                <a:latin typeface="Century Gothic" pitchFamily="34" charset="0"/>
              </a:rPr>
              <a:t>Seketo</a:t>
            </a:r>
            <a:r>
              <a:rPr lang="en-US" sz="2400" b="1" dirty="0" smtClean="0">
                <a:latin typeface="Century Gothic" pitchFamily="34" charset="0"/>
              </a:rPr>
              <a:t> </a:t>
            </a:r>
            <a:endParaRPr lang="id-ID" sz="2400" dirty="0" smtClean="0">
              <a:latin typeface="Century Gothic" pitchFamily="34" charset="0"/>
            </a:endParaRPr>
          </a:p>
          <a:p>
            <a:pPr algn="just"/>
            <a:r>
              <a:rPr lang="id-ID" sz="2400" dirty="0" smtClean="0">
                <a:latin typeface="Century Gothic" pitchFamily="34" charset="0"/>
              </a:rPr>
              <a:t>Bendung </a:t>
            </a:r>
            <a:r>
              <a:rPr lang="en-US" sz="2400" dirty="0" err="1" smtClean="0">
                <a:latin typeface="Century Gothic" pitchFamily="34" charset="0"/>
              </a:rPr>
              <a:t>Seketo</a:t>
            </a:r>
            <a:r>
              <a:rPr lang="en-US" sz="2400" dirty="0" smtClean="0">
                <a:latin typeface="Century Gothic" pitchFamily="34" charset="0"/>
              </a:rPr>
              <a:t> </a:t>
            </a:r>
            <a:r>
              <a:rPr lang="id-ID" sz="2400" dirty="0" smtClean="0">
                <a:latin typeface="Century Gothic" pitchFamily="34" charset="0"/>
              </a:rPr>
              <a:t>dibangun </a:t>
            </a:r>
            <a:r>
              <a:rPr lang="en-US" sz="2400" dirty="0" err="1" smtClean="0">
                <a:latin typeface="Century Gothic" pitchFamily="34" charset="0"/>
              </a:rPr>
              <a:t>pada</a:t>
            </a:r>
            <a:r>
              <a:rPr lang="en-US" sz="2400" dirty="0" smtClean="0">
                <a:latin typeface="Century Gothic" pitchFamily="34" charset="0"/>
              </a:rPr>
              <a:t> Sungai </a:t>
            </a:r>
            <a:r>
              <a:rPr lang="en-US" sz="2400" dirty="0" err="1" smtClean="0">
                <a:latin typeface="Century Gothic" pitchFamily="34" charset="0"/>
              </a:rPr>
              <a:t>Sori</a:t>
            </a:r>
            <a:r>
              <a:rPr lang="en-US" sz="2400" dirty="0" smtClean="0">
                <a:latin typeface="Century Gothic" pitchFamily="34" charset="0"/>
              </a:rPr>
              <a:t> </a:t>
            </a:r>
            <a:r>
              <a:rPr lang="en-US" sz="2400" dirty="0" err="1" smtClean="0">
                <a:latin typeface="Century Gothic" pitchFamily="34" charset="0"/>
              </a:rPr>
              <a:t>Lantule</a:t>
            </a:r>
            <a:r>
              <a:rPr lang="en-US" sz="2400" dirty="0" smtClean="0">
                <a:latin typeface="Century Gothic" pitchFamily="34" charset="0"/>
              </a:rPr>
              <a:t>, </a:t>
            </a:r>
            <a:r>
              <a:rPr lang="en-US" sz="2400" dirty="0" err="1" smtClean="0">
                <a:latin typeface="Century Gothic" pitchFamily="34" charset="0"/>
              </a:rPr>
              <a:t>kondisi</a:t>
            </a:r>
            <a:r>
              <a:rPr lang="en-US" sz="2400" dirty="0" smtClean="0">
                <a:latin typeface="Century Gothic" pitchFamily="34" charset="0"/>
              </a:rPr>
              <a:t> </a:t>
            </a:r>
            <a:r>
              <a:rPr lang="en-US" sz="2400" dirty="0" err="1" smtClean="0">
                <a:latin typeface="Century Gothic" pitchFamily="34" charset="0"/>
              </a:rPr>
              <a:t>saat</a:t>
            </a:r>
            <a:r>
              <a:rPr lang="en-US" sz="2400" dirty="0" smtClean="0">
                <a:latin typeface="Century Gothic" pitchFamily="34" charset="0"/>
              </a:rPr>
              <a:t> </a:t>
            </a:r>
            <a:r>
              <a:rPr lang="en-US" sz="2400" dirty="0" err="1" smtClean="0">
                <a:latin typeface="Century Gothic" pitchFamily="34" charset="0"/>
              </a:rPr>
              <a:t>ini</a:t>
            </a:r>
            <a:r>
              <a:rPr lang="en-US" sz="2400" dirty="0" smtClean="0">
                <a:latin typeface="Century Gothic" pitchFamily="34" charset="0"/>
              </a:rPr>
              <a:t> </a:t>
            </a:r>
            <a:r>
              <a:rPr lang="id-ID" sz="2400" dirty="0" smtClean="0">
                <a:latin typeface="Century Gothic" pitchFamily="34" charset="0"/>
              </a:rPr>
              <a:t>masih berfungsi cukup baik untuk mengairi jaringan irigasi Jaringan Irigasi Madapangga II namun karena bencana banjir, bangunan ini memiliki beberapa kerusakan</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3400" y="1396163"/>
            <a:ext cx="8151000" cy="3480637"/>
            <a:chOff x="533400" y="381000"/>
            <a:chExt cx="8151000" cy="3480637"/>
          </a:xfrm>
        </p:grpSpPr>
        <p:pic>
          <p:nvPicPr>
            <p:cNvPr id="75778" name="Picture 4" descr="ALIM1992.JPG"/>
            <p:cNvPicPr>
              <a:picLocks noChangeAspect="1" noChangeArrowheads="1"/>
            </p:cNvPicPr>
            <p:nvPr/>
          </p:nvPicPr>
          <p:blipFill>
            <a:blip r:embed="rId2" cstate="email"/>
            <a:srcRect/>
            <a:stretch>
              <a:fillRect/>
            </a:stretch>
          </p:blipFill>
          <p:spPr bwMode="auto">
            <a:xfrm>
              <a:off x="533400" y="381000"/>
              <a:ext cx="3960000" cy="2971092"/>
            </a:xfrm>
            <a:prstGeom prst="rect">
              <a:avLst/>
            </a:prstGeom>
            <a:noFill/>
            <a:ln w="9525">
              <a:noFill/>
              <a:miter lim="800000"/>
              <a:headEnd/>
              <a:tailEnd/>
            </a:ln>
          </p:spPr>
        </p:pic>
        <p:pic>
          <p:nvPicPr>
            <p:cNvPr id="75779" name="Picture 3" descr="P6120089"/>
            <p:cNvPicPr>
              <a:picLocks noChangeArrowheads="1"/>
            </p:cNvPicPr>
            <p:nvPr/>
          </p:nvPicPr>
          <p:blipFill>
            <a:blip r:embed="rId3" cstate="email"/>
            <a:srcRect/>
            <a:stretch>
              <a:fillRect/>
            </a:stretch>
          </p:blipFill>
          <p:spPr bwMode="auto">
            <a:xfrm>
              <a:off x="4724400" y="381000"/>
              <a:ext cx="3960000" cy="2970000"/>
            </a:xfrm>
            <a:prstGeom prst="rect">
              <a:avLst/>
            </a:prstGeom>
            <a:noFill/>
            <a:ln w="9525">
              <a:noFill/>
              <a:miter lim="800000"/>
              <a:headEnd/>
              <a:tailEnd/>
            </a:ln>
          </p:spPr>
        </p:pic>
        <p:sp>
          <p:nvSpPr>
            <p:cNvPr id="75780" name="Text Box 4"/>
            <p:cNvSpPr txBox="1">
              <a:spLocks noChangeArrowheads="1"/>
            </p:cNvSpPr>
            <p:nvPr/>
          </p:nvSpPr>
          <p:spPr bwMode="auto">
            <a:xfrm>
              <a:off x="533400" y="3399972"/>
              <a:ext cx="39624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entury Gothic" pitchFamily="34" charset="0"/>
                  <a:cs typeface="Arial" pitchFamily="34" charset="0"/>
                </a:rPr>
                <a:t>Kondisi Bendung Saketo di Bagian Hulu penuh dengan Material kerikil dan batu</a:t>
              </a:r>
            </a:p>
          </p:txBody>
        </p:sp>
        <p:sp>
          <p:nvSpPr>
            <p:cNvPr id="75781" name="Text Box 5"/>
            <p:cNvSpPr txBox="1">
              <a:spLocks noChangeArrowheads="1"/>
            </p:cNvSpPr>
            <p:nvPr/>
          </p:nvSpPr>
          <p:spPr bwMode="auto">
            <a:xfrm>
              <a:off x="4724400" y="3352800"/>
              <a:ext cx="3886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entury Gothic" pitchFamily="34" charset="0"/>
                  <a:cs typeface="Arial" pitchFamily="34" charset="0"/>
                </a:rPr>
                <a:t>Kondisi Bendung Saketo Kolam Olak Rusak Parah dan Bendung Mengalami Kebocoran</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8600" y="493216"/>
            <a:ext cx="8534400" cy="4893647"/>
          </a:xfrm>
          <a:prstGeom prst="rect">
            <a:avLst/>
          </a:prstGeom>
          <a:noFill/>
          <a:ln w="12700" cap="sq">
            <a:noFill/>
            <a:miter lim="800000"/>
            <a:headEnd type="none" w="sm" len="sm"/>
            <a:tailEnd type="none" w="sm" len="sm"/>
          </a:ln>
          <a:effectLst/>
        </p:spPr>
        <p:txBody>
          <a:bodyPr wrap="square">
            <a:spAutoFit/>
          </a:bodyPr>
          <a:lstStyle/>
          <a:p>
            <a:pPr algn="just"/>
            <a:r>
              <a:rPr lang="en-US" sz="2400" b="1" dirty="0" err="1" smtClean="0">
                <a:latin typeface="Century Gothic" pitchFamily="34" charset="0"/>
              </a:rPr>
              <a:t>Bendung</a:t>
            </a:r>
            <a:r>
              <a:rPr lang="en-US" sz="2400" b="1" dirty="0" smtClean="0">
                <a:latin typeface="Century Gothic" pitchFamily="34" charset="0"/>
              </a:rPr>
              <a:t> </a:t>
            </a:r>
            <a:r>
              <a:rPr lang="en-US" sz="2400" b="1" dirty="0" err="1" smtClean="0">
                <a:latin typeface="Century Gothic" pitchFamily="34" charset="0"/>
              </a:rPr>
              <a:t>Labangke</a:t>
            </a:r>
            <a:r>
              <a:rPr lang="en-US" sz="2400" b="1" dirty="0" smtClean="0">
                <a:latin typeface="Century Gothic" pitchFamily="34" charset="0"/>
              </a:rPr>
              <a:t> </a:t>
            </a:r>
            <a:endParaRPr lang="id-ID" sz="2400" dirty="0" smtClean="0">
              <a:latin typeface="Century Gothic" pitchFamily="34" charset="0"/>
            </a:endParaRPr>
          </a:p>
          <a:p>
            <a:pPr lvl="0" algn="just"/>
            <a:r>
              <a:rPr lang="en-US" sz="2400" b="1" dirty="0" smtClean="0">
                <a:latin typeface="Century Gothic" pitchFamily="34" charset="0"/>
              </a:rPr>
              <a:t> </a:t>
            </a:r>
            <a:endParaRPr lang="id-ID" sz="2400" dirty="0" smtClean="0">
              <a:latin typeface="Century Gothic" pitchFamily="34" charset="0"/>
            </a:endParaRPr>
          </a:p>
          <a:p>
            <a:pPr algn="just"/>
            <a:r>
              <a:rPr lang="id-ID" sz="2400" dirty="0" smtClean="0">
                <a:latin typeface="Century Gothic" pitchFamily="34" charset="0"/>
              </a:rPr>
              <a:t>Bendung </a:t>
            </a:r>
            <a:r>
              <a:rPr lang="de-DE" sz="2400" dirty="0" smtClean="0">
                <a:latin typeface="Century Gothic" pitchFamily="34" charset="0"/>
              </a:rPr>
              <a:t>Labangke juga dibangun pada Sungai L</a:t>
            </a:r>
            <a:r>
              <a:rPr lang="id-ID" sz="2400" dirty="0" smtClean="0">
                <a:latin typeface="Century Gothic" pitchFamily="34" charset="0"/>
              </a:rPr>
              <a:t>a</a:t>
            </a:r>
            <a:r>
              <a:rPr lang="de-DE" sz="2400" dirty="0" smtClean="0">
                <a:latin typeface="Century Gothic" pitchFamily="34" charset="0"/>
              </a:rPr>
              <a:t>ntule terletak di bagian hilir dari Bendung Seketo. Bendung Labangke dibangun dengan tujuan untuk menjadi suplesi bagi Saluran Sekunder Seketo Kanan.</a:t>
            </a:r>
            <a:endParaRPr lang="id-ID" sz="2400" dirty="0" smtClean="0">
              <a:latin typeface="Century Gothic" pitchFamily="34" charset="0"/>
            </a:endParaRPr>
          </a:p>
          <a:p>
            <a:pPr algn="just"/>
            <a:endParaRPr lang="id-ID" sz="2400" dirty="0" smtClean="0">
              <a:latin typeface="Century Gothic" pitchFamily="34" charset="0"/>
            </a:endParaRPr>
          </a:p>
          <a:p>
            <a:pPr algn="just"/>
            <a:r>
              <a:rPr lang="en-US" sz="2400" dirty="0" err="1" smtClean="0">
                <a:latin typeface="Century Gothic" pitchFamily="34" charset="0"/>
              </a:rPr>
              <a:t>Akan</a:t>
            </a:r>
            <a:r>
              <a:rPr lang="en-US" sz="2400" dirty="0" smtClean="0">
                <a:latin typeface="Century Gothic" pitchFamily="34" charset="0"/>
              </a:rPr>
              <a:t> </a:t>
            </a:r>
            <a:r>
              <a:rPr lang="en-US" sz="2400" dirty="0" err="1" smtClean="0">
                <a:latin typeface="Century Gothic" pitchFamily="34" charset="0"/>
              </a:rPr>
              <a:t>tetapi</a:t>
            </a:r>
            <a:r>
              <a:rPr lang="en-US" sz="2400" dirty="0" smtClean="0">
                <a:latin typeface="Century Gothic" pitchFamily="34" charset="0"/>
              </a:rPr>
              <a:t> </a:t>
            </a:r>
            <a:r>
              <a:rPr lang="en-US" sz="2400" dirty="0" err="1" smtClean="0">
                <a:latin typeface="Century Gothic" pitchFamily="34" charset="0"/>
              </a:rPr>
              <a:t>banjir</a:t>
            </a:r>
            <a:r>
              <a:rPr lang="en-US" sz="2400" dirty="0" smtClean="0">
                <a:latin typeface="Century Gothic" pitchFamily="34" charset="0"/>
              </a:rPr>
              <a:t> </a:t>
            </a:r>
            <a:r>
              <a:rPr lang="en-US" sz="2400" dirty="0" err="1" smtClean="0">
                <a:latin typeface="Century Gothic" pitchFamily="34" charset="0"/>
              </a:rPr>
              <a:t>sedimen</a:t>
            </a:r>
            <a:r>
              <a:rPr lang="id-ID" sz="2400" dirty="0" smtClean="0">
                <a:latin typeface="Century Gothic" pitchFamily="34" charset="0"/>
              </a:rPr>
              <a:t>/material batu</a:t>
            </a:r>
            <a:r>
              <a:rPr lang="en-US" sz="2400" dirty="0" smtClean="0">
                <a:latin typeface="Century Gothic" pitchFamily="34" charset="0"/>
              </a:rPr>
              <a:t> </a:t>
            </a:r>
            <a:r>
              <a:rPr lang="en-US" sz="2400" dirty="0" err="1" smtClean="0">
                <a:latin typeface="Century Gothic" pitchFamily="34" charset="0"/>
              </a:rPr>
              <a:t>beberapa</a:t>
            </a:r>
            <a:r>
              <a:rPr lang="en-US" sz="2400" dirty="0" smtClean="0">
                <a:latin typeface="Century Gothic" pitchFamily="34" charset="0"/>
              </a:rPr>
              <a:t> </a:t>
            </a:r>
            <a:r>
              <a:rPr lang="en-US" sz="2400" dirty="0" err="1" smtClean="0">
                <a:latin typeface="Century Gothic" pitchFamily="34" charset="0"/>
              </a:rPr>
              <a:t>waktu</a:t>
            </a:r>
            <a:r>
              <a:rPr lang="en-US" sz="2400" dirty="0" smtClean="0">
                <a:latin typeface="Century Gothic" pitchFamily="34" charset="0"/>
              </a:rPr>
              <a:t> yang </a:t>
            </a:r>
            <a:r>
              <a:rPr lang="en-US" sz="2400" dirty="0" err="1" smtClean="0">
                <a:latin typeface="Century Gothic" pitchFamily="34" charset="0"/>
              </a:rPr>
              <a:t>lalu</a:t>
            </a:r>
            <a:r>
              <a:rPr lang="en-US" sz="2400" dirty="0" smtClean="0">
                <a:latin typeface="Century Gothic" pitchFamily="34" charset="0"/>
              </a:rPr>
              <a:t> </a:t>
            </a:r>
            <a:r>
              <a:rPr lang="en-US" sz="2400" dirty="0" err="1" smtClean="0">
                <a:latin typeface="Century Gothic" pitchFamily="34" charset="0"/>
              </a:rPr>
              <a:t>menyebabkan</a:t>
            </a:r>
            <a:r>
              <a:rPr lang="en-US" sz="2400" dirty="0" smtClean="0">
                <a:latin typeface="Century Gothic" pitchFamily="34" charset="0"/>
              </a:rPr>
              <a:t> </a:t>
            </a:r>
            <a:r>
              <a:rPr lang="en-US" sz="2400" dirty="0" err="1" smtClean="0">
                <a:latin typeface="Century Gothic" pitchFamily="34" charset="0"/>
              </a:rPr>
              <a:t>Bendung</a:t>
            </a:r>
            <a:r>
              <a:rPr lang="en-US" sz="2400" dirty="0" smtClean="0">
                <a:latin typeface="Century Gothic" pitchFamily="34" charset="0"/>
              </a:rPr>
              <a:t> </a:t>
            </a:r>
            <a:r>
              <a:rPr lang="en-US" sz="2400" dirty="0" err="1" smtClean="0">
                <a:latin typeface="Century Gothic" pitchFamily="34" charset="0"/>
              </a:rPr>
              <a:t>Labangke</a:t>
            </a:r>
            <a:r>
              <a:rPr lang="en-US" sz="2400" dirty="0" smtClean="0">
                <a:latin typeface="Century Gothic" pitchFamily="34" charset="0"/>
              </a:rPr>
              <a:t> </a:t>
            </a:r>
            <a:r>
              <a:rPr lang="en-US" sz="2400" dirty="0" err="1" smtClean="0">
                <a:latin typeface="Century Gothic" pitchFamily="34" charset="0"/>
              </a:rPr>
              <a:t>kondisinya</a:t>
            </a:r>
            <a:r>
              <a:rPr lang="en-US" sz="2400" dirty="0" smtClean="0">
                <a:latin typeface="Century Gothic" pitchFamily="34" charset="0"/>
              </a:rPr>
              <a:t> </a:t>
            </a:r>
            <a:r>
              <a:rPr lang="en-US" sz="2400" dirty="0" err="1" smtClean="0">
                <a:latin typeface="Century Gothic" pitchFamily="34" charset="0"/>
              </a:rPr>
              <a:t>hancur</a:t>
            </a:r>
            <a:r>
              <a:rPr lang="en-US" sz="2400" dirty="0" smtClean="0">
                <a:latin typeface="Century Gothic" pitchFamily="34" charset="0"/>
              </a:rPr>
              <a:t> total. </a:t>
            </a:r>
            <a:r>
              <a:rPr lang="id-ID" sz="2400" dirty="0" smtClean="0">
                <a:latin typeface="Century Gothic" pitchFamily="34" charset="0"/>
              </a:rPr>
              <a:t>Akibat dari </a:t>
            </a:r>
            <a:r>
              <a:rPr lang="de-DE" sz="2400" dirty="0" smtClean="0">
                <a:latin typeface="Century Gothic" pitchFamily="34" charset="0"/>
              </a:rPr>
              <a:t>kondisi</a:t>
            </a:r>
            <a:r>
              <a:rPr lang="id-ID" sz="2400" dirty="0" smtClean="0">
                <a:latin typeface="Century Gothic" pitchFamily="34" charset="0"/>
              </a:rPr>
              <a:t> Bendung </a:t>
            </a:r>
            <a:r>
              <a:rPr lang="en-US" sz="2400" dirty="0" err="1" smtClean="0">
                <a:latin typeface="Century Gothic" pitchFamily="34" charset="0"/>
              </a:rPr>
              <a:t>Labangke</a:t>
            </a:r>
            <a:r>
              <a:rPr lang="en-US" sz="2400" dirty="0" smtClean="0">
                <a:latin typeface="Century Gothic" pitchFamily="34" charset="0"/>
              </a:rPr>
              <a:t> </a:t>
            </a:r>
            <a:r>
              <a:rPr lang="id-ID" sz="2400" dirty="0" smtClean="0">
                <a:latin typeface="Century Gothic" pitchFamily="34" charset="0"/>
              </a:rPr>
              <a:t>yang tidak dapat berfungsi sama sekali maka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Sekunder</a:t>
            </a:r>
            <a:r>
              <a:rPr lang="en-US" sz="2400" dirty="0" smtClean="0">
                <a:latin typeface="Century Gothic" pitchFamily="34" charset="0"/>
              </a:rPr>
              <a:t> </a:t>
            </a:r>
            <a:r>
              <a:rPr lang="en-US" sz="2400" dirty="0" err="1" smtClean="0">
                <a:latin typeface="Century Gothic" pitchFamily="34" charset="0"/>
              </a:rPr>
              <a:t>Seketo</a:t>
            </a:r>
            <a:r>
              <a:rPr lang="en-US" sz="2400" dirty="0" smtClean="0">
                <a:latin typeface="Century Gothic" pitchFamily="34" charset="0"/>
              </a:rPr>
              <a:t> </a:t>
            </a:r>
            <a:r>
              <a:rPr lang="en-US" sz="2400" dirty="0" err="1" smtClean="0">
                <a:latin typeface="Century Gothic" pitchFamily="34" charset="0"/>
              </a:rPr>
              <a:t>Kanan</a:t>
            </a:r>
            <a:r>
              <a:rPr lang="en-US" sz="2400" dirty="0" smtClean="0">
                <a:latin typeface="Century Gothic" pitchFamily="34" charset="0"/>
              </a:rPr>
              <a:t> </a:t>
            </a:r>
            <a:r>
              <a:rPr lang="en-US" sz="2400" dirty="0" err="1" smtClean="0">
                <a:latin typeface="Century Gothic" pitchFamily="34" charset="0"/>
              </a:rPr>
              <a:t>tidak</a:t>
            </a:r>
            <a:r>
              <a:rPr lang="en-US" sz="2400" dirty="0" smtClean="0">
                <a:latin typeface="Century Gothic" pitchFamily="34" charset="0"/>
              </a:rPr>
              <a:t> </a:t>
            </a:r>
            <a:r>
              <a:rPr lang="en-US" sz="2400" dirty="0" err="1" smtClean="0">
                <a:latin typeface="Century Gothic" pitchFamily="34" charset="0"/>
              </a:rPr>
              <a:t>lagi</a:t>
            </a:r>
            <a:r>
              <a:rPr lang="en-US" sz="2400" dirty="0" smtClean="0">
                <a:latin typeface="Century Gothic" pitchFamily="34" charset="0"/>
              </a:rPr>
              <a:t> </a:t>
            </a:r>
            <a:r>
              <a:rPr lang="en-US" sz="2400" dirty="0" err="1" smtClean="0">
                <a:latin typeface="Century Gothic" pitchFamily="34" charset="0"/>
              </a:rPr>
              <a:t>mendapatkan</a:t>
            </a:r>
            <a:r>
              <a:rPr lang="en-US" sz="2400" dirty="0" smtClean="0">
                <a:latin typeface="Century Gothic" pitchFamily="34" charset="0"/>
              </a:rPr>
              <a:t> </a:t>
            </a:r>
            <a:r>
              <a:rPr lang="en-US" sz="2400" dirty="0" err="1" smtClean="0">
                <a:latin typeface="Century Gothic" pitchFamily="34" charset="0"/>
              </a:rPr>
              <a:t>suplai</a:t>
            </a:r>
            <a:r>
              <a:rPr lang="en-US" sz="2400" dirty="0" smtClean="0">
                <a:latin typeface="Century Gothic" pitchFamily="34" charset="0"/>
              </a:rPr>
              <a:t> air </a:t>
            </a:r>
            <a:r>
              <a:rPr lang="en-US" sz="2400" dirty="0" err="1" smtClean="0">
                <a:latin typeface="Century Gothic" pitchFamily="34" charset="0"/>
              </a:rPr>
              <a:t>dari</a:t>
            </a:r>
            <a:r>
              <a:rPr lang="en-US" sz="2400" dirty="0" smtClean="0">
                <a:latin typeface="Century Gothic" pitchFamily="34" charset="0"/>
              </a:rPr>
              <a:t> </a:t>
            </a:r>
            <a:r>
              <a:rPr lang="en-US" sz="2400" dirty="0" err="1" smtClean="0">
                <a:latin typeface="Century Gothic" pitchFamily="34" charset="0"/>
              </a:rPr>
              <a:t>Bendung</a:t>
            </a:r>
            <a:r>
              <a:rPr lang="en-US" sz="2400" dirty="0" smtClean="0">
                <a:latin typeface="Century Gothic" pitchFamily="34" charset="0"/>
              </a:rPr>
              <a:t> </a:t>
            </a:r>
            <a:r>
              <a:rPr lang="en-US" sz="2400" dirty="0" err="1" smtClean="0">
                <a:latin typeface="Century Gothic" pitchFamily="34" charset="0"/>
              </a:rPr>
              <a:t>Labangke</a:t>
            </a:r>
            <a:r>
              <a:rPr lang="id-ID" sz="2400" dirty="0" smtClean="0">
                <a:latin typeface="Century Gothic" pitchFamily="34" charset="0"/>
              </a:rPr>
              <a:t>. </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457200" y="3824514"/>
            <a:ext cx="3962400"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id-ID" sz="1200" b="1" dirty="0" smtClean="0">
                <a:latin typeface="Century Gothic" pitchFamily="34" charset="0"/>
              </a:rPr>
              <a:t>Kondisi Bendung Labangke Hancur Total</a:t>
            </a:r>
            <a:endParaRPr lang="id-ID" sz="1200" b="1" dirty="0">
              <a:latin typeface="Century Gothic" pitchFamily="34" charset="0"/>
            </a:endParaRPr>
          </a:p>
        </p:txBody>
      </p:sp>
      <p:sp>
        <p:nvSpPr>
          <p:cNvPr id="75781" name="Text Box 5"/>
          <p:cNvSpPr txBox="1">
            <a:spLocks noChangeArrowheads="1"/>
          </p:cNvSpPr>
          <p:nvPr/>
        </p:nvSpPr>
        <p:spPr bwMode="auto">
          <a:xfrm>
            <a:off x="4608288" y="3842658"/>
            <a:ext cx="3886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just"/>
            <a:r>
              <a:rPr lang="id-ID" sz="1200" b="1" dirty="0" smtClean="0">
                <a:latin typeface="Century Gothic" pitchFamily="34" charset="0"/>
              </a:rPr>
              <a:t>Intake Bendung Labangke yang sudah tidak berfungsi</a:t>
            </a:r>
            <a:endParaRPr lang="id-ID" sz="1200" b="1" dirty="0">
              <a:latin typeface="Century Gothic" pitchFamily="34" charset="0"/>
            </a:endParaRPr>
          </a:p>
        </p:txBody>
      </p:sp>
      <p:pic>
        <p:nvPicPr>
          <p:cNvPr id="76802" name="Picture 6" descr="ALIM2291.JPG"/>
          <p:cNvPicPr>
            <a:picLocks noChangeArrowheads="1"/>
          </p:cNvPicPr>
          <p:nvPr/>
        </p:nvPicPr>
        <p:blipFill>
          <a:blip r:embed="rId2" cstate="email"/>
          <a:srcRect/>
          <a:stretch>
            <a:fillRect/>
          </a:stretch>
        </p:blipFill>
        <p:spPr bwMode="auto">
          <a:xfrm>
            <a:off x="457200" y="914400"/>
            <a:ext cx="3960000" cy="2880000"/>
          </a:xfrm>
          <a:prstGeom prst="rect">
            <a:avLst/>
          </a:prstGeom>
          <a:noFill/>
          <a:ln w="9525">
            <a:noFill/>
            <a:miter lim="800000"/>
            <a:headEnd/>
            <a:tailEnd/>
          </a:ln>
        </p:spPr>
      </p:pic>
      <p:pic>
        <p:nvPicPr>
          <p:cNvPr id="76803" name="Picture 7" descr="ALIM2295.JPG"/>
          <p:cNvPicPr>
            <a:picLocks noChangeArrowheads="1"/>
          </p:cNvPicPr>
          <p:nvPr/>
        </p:nvPicPr>
        <p:blipFill>
          <a:blip r:embed="rId3" cstate="email"/>
          <a:srcRect/>
          <a:stretch>
            <a:fillRect/>
          </a:stretch>
        </p:blipFill>
        <p:spPr bwMode="auto">
          <a:xfrm>
            <a:off x="4572000" y="914400"/>
            <a:ext cx="396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4"/>
          <p:cNvSpPr txBox="1">
            <a:spLocks noChangeArrowheads="1"/>
          </p:cNvSpPr>
          <p:nvPr/>
        </p:nvSpPr>
        <p:spPr bwMode="auto">
          <a:xfrm>
            <a:off x="228600" y="304800"/>
            <a:ext cx="8534400" cy="461665"/>
          </a:xfrm>
          <a:prstGeom prst="rect">
            <a:avLst/>
          </a:prstGeom>
          <a:noFill/>
          <a:ln w="12700" cap="sq">
            <a:noFill/>
            <a:miter lim="800000"/>
            <a:headEnd type="none" w="sm" len="sm"/>
            <a:tailEnd type="none" w="sm" len="sm"/>
          </a:ln>
          <a:effectLst/>
        </p:spPr>
        <p:txBody>
          <a:bodyPr>
            <a:spAutoFit/>
          </a:bodyPr>
          <a:lstStyle/>
          <a:p>
            <a:r>
              <a:rPr lang="id-ID" sz="2400" b="1" dirty="0" smtClean="0"/>
              <a:t>2</a:t>
            </a:r>
            <a:r>
              <a:rPr lang="fi-FI" sz="2400" b="1" dirty="0" smtClean="0"/>
              <a:t>.</a:t>
            </a:r>
            <a:r>
              <a:rPr lang="id-ID" sz="2400" b="1" dirty="0" smtClean="0"/>
              <a:t> </a:t>
            </a:r>
            <a:r>
              <a:rPr lang="fi-FI" sz="2400" b="1" dirty="0" smtClean="0"/>
              <a:t>Kondisi fisik dan fungsi jaringan irigasi</a:t>
            </a:r>
            <a:endParaRPr lang="id-ID" sz="2400" dirty="0"/>
          </a:p>
        </p:txBody>
      </p:sp>
      <p:sp>
        <p:nvSpPr>
          <p:cNvPr id="8" name="Text Box 54"/>
          <p:cNvSpPr txBox="1">
            <a:spLocks noChangeArrowheads="1"/>
          </p:cNvSpPr>
          <p:nvPr/>
        </p:nvSpPr>
        <p:spPr bwMode="auto">
          <a:xfrm>
            <a:off x="228600" y="685800"/>
            <a:ext cx="8534400" cy="2308324"/>
          </a:xfrm>
          <a:prstGeom prst="rect">
            <a:avLst/>
          </a:prstGeom>
          <a:noFill/>
          <a:ln w="12700" cap="sq">
            <a:noFill/>
            <a:miter lim="800000"/>
            <a:headEnd type="none" w="sm" len="sm"/>
            <a:tailEnd type="none" w="sm" len="sm"/>
          </a:ln>
          <a:effectLst/>
        </p:spPr>
        <p:txBody>
          <a:bodyPr wrap="square">
            <a:spAutoFit/>
          </a:bodyPr>
          <a:lstStyle/>
          <a:p>
            <a:pPr lvl="0"/>
            <a:r>
              <a:rPr lang="en-US" sz="2400" b="1" dirty="0" err="1" smtClean="0">
                <a:latin typeface="Century Gothic" pitchFamily="34" charset="0"/>
              </a:rPr>
              <a:t>Saluran</a:t>
            </a:r>
            <a:r>
              <a:rPr lang="en-US" sz="2400" b="1" dirty="0" smtClean="0">
                <a:latin typeface="Century Gothic" pitchFamily="34" charset="0"/>
              </a:rPr>
              <a:t> </a:t>
            </a:r>
            <a:r>
              <a:rPr lang="en-US" sz="2400" b="1" dirty="0" err="1" smtClean="0">
                <a:latin typeface="Century Gothic" pitchFamily="34" charset="0"/>
              </a:rPr>
              <a:t>Induk</a:t>
            </a:r>
            <a:r>
              <a:rPr lang="en-US" sz="2400" b="1" dirty="0" smtClean="0">
                <a:latin typeface="Century Gothic" pitchFamily="34" charset="0"/>
              </a:rPr>
              <a:t> </a:t>
            </a:r>
            <a:r>
              <a:rPr lang="en-US" sz="2400" b="1" dirty="0" err="1" smtClean="0">
                <a:latin typeface="Century Gothic" pitchFamily="34" charset="0"/>
              </a:rPr>
              <a:t>Seketo</a:t>
            </a:r>
            <a:r>
              <a:rPr lang="en-US" sz="2400" b="1" dirty="0" smtClean="0">
                <a:latin typeface="Century Gothic" pitchFamily="34" charset="0"/>
              </a:rPr>
              <a:t> </a:t>
            </a:r>
            <a:endParaRPr lang="id-ID" sz="2400" b="1" dirty="0" smtClean="0">
              <a:latin typeface="Century Gothic" pitchFamily="34" charset="0"/>
            </a:endParaRPr>
          </a:p>
          <a:p>
            <a:pPr algn="just"/>
            <a:r>
              <a:rPr lang="id-ID" sz="2400" dirty="0" smtClean="0">
                <a:latin typeface="Century Gothic" pitchFamily="34" charset="0"/>
              </a:rPr>
              <a:t>Panjang total Saluran Induk </a:t>
            </a:r>
            <a:r>
              <a:rPr lang="en-US" sz="2400" dirty="0" err="1" smtClean="0">
                <a:latin typeface="Century Gothic" pitchFamily="34" charset="0"/>
              </a:rPr>
              <a:t>Seketo</a:t>
            </a:r>
            <a:r>
              <a:rPr lang="en-US" sz="2400" dirty="0" smtClean="0">
                <a:latin typeface="Century Gothic" pitchFamily="34" charset="0"/>
              </a:rPr>
              <a:t> </a:t>
            </a:r>
            <a:r>
              <a:rPr lang="id-ID" sz="2400" dirty="0" smtClean="0">
                <a:latin typeface="Century Gothic" pitchFamily="34" charset="0"/>
              </a:rPr>
              <a:t>adalah </a:t>
            </a:r>
            <a:r>
              <a:rPr lang="en-US" sz="2400" dirty="0" smtClean="0">
                <a:latin typeface="Century Gothic" pitchFamily="34" charset="0"/>
              </a:rPr>
              <a:t>1.524</a:t>
            </a:r>
            <a:r>
              <a:rPr lang="id-ID" sz="2400" dirty="0" smtClean="0">
                <a:latin typeface="Century Gothic" pitchFamily="34" charset="0"/>
              </a:rPr>
              <a:t> m. Seluruh lining saluran dibangun dengan konstruksi pasangan batu. Kondisi sampai saat ini masih dalam keadaan baik dan dapat berfungsi optimal. </a:t>
            </a:r>
            <a:r>
              <a:rPr lang="en-US" sz="2400" dirty="0" err="1" smtClean="0">
                <a:latin typeface="Century Gothic" pitchFamily="34" charset="0"/>
              </a:rPr>
              <a:t>Kerusakan</a:t>
            </a:r>
            <a:r>
              <a:rPr lang="en-US" sz="2400" dirty="0" smtClean="0">
                <a:latin typeface="Century Gothic" pitchFamily="34" charset="0"/>
              </a:rPr>
              <a:t> </a:t>
            </a:r>
            <a:r>
              <a:rPr lang="en-US" sz="2400" dirty="0" err="1" smtClean="0">
                <a:latin typeface="Century Gothic" pitchFamily="34" charset="0"/>
              </a:rPr>
              <a:t>hanya</a:t>
            </a:r>
            <a:r>
              <a:rPr lang="en-US" sz="2400" dirty="0" smtClean="0">
                <a:latin typeface="Century Gothic" pitchFamily="34" charset="0"/>
              </a:rPr>
              <a:t> </a:t>
            </a:r>
            <a:r>
              <a:rPr lang="en-US" sz="2400" dirty="0" err="1" smtClean="0">
                <a:latin typeface="Century Gothic" pitchFamily="34" charset="0"/>
              </a:rPr>
              <a:t>terjadi</a:t>
            </a:r>
            <a:r>
              <a:rPr lang="en-US" sz="2400" dirty="0" smtClean="0">
                <a:latin typeface="Century Gothic" pitchFamily="34" charset="0"/>
              </a:rPr>
              <a:t> </a:t>
            </a:r>
            <a:r>
              <a:rPr lang="en-US" sz="2400" dirty="0" err="1" smtClean="0">
                <a:latin typeface="Century Gothic" pitchFamily="34" charset="0"/>
              </a:rPr>
              <a:t>pada</a:t>
            </a:r>
            <a:r>
              <a:rPr lang="en-US" sz="2400" dirty="0" smtClean="0">
                <a:latin typeface="Century Gothic" pitchFamily="34" charset="0"/>
              </a:rPr>
              <a:t> </a:t>
            </a:r>
            <a:r>
              <a:rPr lang="en-US" sz="2400" dirty="0" err="1" smtClean="0">
                <a:latin typeface="Century Gothic" pitchFamily="34" charset="0"/>
              </a:rPr>
              <a:t>lantai</a:t>
            </a:r>
            <a:r>
              <a:rPr lang="en-US" sz="2400" dirty="0" smtClean="0">
                <a:latin typeface="Century Gothic" pitchFamily="34" charset="0"/>
              </a:rPr>
              <a:t>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akibat</a:t>
            </a:r>
            <a:r>
              <a:rPr lang="en-US" sz="2400" dirty="0" smtClean="0">
                <a:latin typeface="Century Gothic" pitchFamily="34" charset="0"/>
              </a:rPr>
              <a:t> </a:t>
            </a:r>
            <a:r>
              <a:rPr lang="en-US" sz="2400" dirty="0" err="1" smtClean="0">
                <a:latin typeface="Century Gothic" pitchFamily="34" charset="0"/>
              </a:rPr>
              <a:t>rembesan</a:t>
            </a:r>
            <a:r>
              <a:rPr lang="id-ID" sz="2400" dirty="0" smtClean="0">
                <a:latin typeface="Century Gothic" pitchFamily="34" charset="0"/>
              </a:rPr>
              <a:t>.</a:t>
            </a:r>
            <a:endParaRPr lang="id-ID" sz="2400" dirty="0">
              <a:latin typeface="Century Gothic" pitchFamily="34" charset="0"/>
            </a:endParaRPr>
          </a:p>
        </p:txBody>
      </p:sp>
      <p:pic>
        <p:nvPicPr>
          <p:cNvPr id="77826" name="Picture 1" descr="D:\1. Tender Paket  Tahun 2013\13. Partisipatif Madapangga\foto pk parno\Saluran yang bocor akibat lantai keropos 1.jpg"/>
          <p:cNvPicPr>
            <a:picLocks noChangeArrowheads="1"/>
          </p:cNvPicPr>
          <p:nvPr/>
        </p:nvPicPr>
        <p:blipFill>
          <a:blip r:embed="rId2" cstate="email"/>
          <a:srcRect/>
          <a:stretch>
            <a:fillRect/>
          </a:stretch>
        </p:blipFill>
        <p:spPr bwMode="auto">
          <a:xfrm>
            <a:off x="304800" y="2971800"/>
            <a:ext cx="3960000" cy="2880000"/>
          </a:xfrm>
          <a:prstGeom prst="rect">
            <a:avLst/>
          </a:prstGeom>
          <a:noFill/>
          <a:ln w="9525">
            <a:noFill/>
            <a:miter lim="800000"/>
            <a:headEnd/>
            <a:tailEnd/>
          </a:ln>
        </p:spPr>
      </p:pic>
      <p:pic>
        <p:nvPicPr>
          <p:cNvPr id="77827" name="Picture 2" descr="D:\1. Tender Paket  Tahun 2013\13. Partisipatif Madapangga\foto pk parno\Saluran yang bocor akibat lantai keropos 2.jpg"/>
          <p:cNvPicPr>
            <a:picLocks noChangeArrowheads="1"/>
          </p:cNvPicPr>
          <p:nvPr/>
        </p:nvPicPr>
        <p:blipFill>
          <a:blip r:embed="rId3" cstate="email"/>
          <a:srcRect/>
          <a:stretch>
            <a:fillRect/>
          </a:stretch>
        </p:blipFill>
        <p:spPr bwMode="auto">
          <a:xfrm>
            <a:off x="4343400" y="2971800"/>
            <a:ext cx="3960000" cy="2880000"/>
          </a:xfrm>
          <a:prstGeom prst="rect">
            <a:avLst/>
          </a:prstGeom>
          <a:noFill/>
          <a:ln w="9525">
            <a:noFill/>
            <a:miter lim="800000"/>
            <a:headEnd/>
            <a:tailEnd/>
          </a:ln>
        </p:spPr>
      </p:pic>
      <p:sp>
        <p:nvSpPr>
          <p:cNvPr id="77828" name="Text Box 4"/>
          <p:cNvSpPr txBox="1">
            <a:spLocks noChangeArrowheads="1"/>
          </p:cNvSpPr>
          <p:nvPr/>
        </p:nvSpPr>
        <p:spPr bwMode="auto">
          <a:xfrm>
            <a:off x="381000" y="5959699"/>
            <a:ext cx="7848600"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dirty="0" smtClean="0">
                <a:ln>
                  <a:noFill/>
                </a:ln>
                <a:solidFill>
                  <a:schemeClr val="tx1"/>
                </a:solidFill>
                <a:effectLst/>
                <a:latin typeface="Century Gothic" pitchFamily="34" charset="0"/>
                <a:cs typeface="Arial" pitchFamily="34" charset="0"/>
              </a:rPr>
              <a:t>Saluran Induk Saketo mengalami kebocoran pada lantai dan dinding kanan.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228600" y="228600"/>
            <a:ext cx="8534400" cy="2462213"/>
          </a:xfrm>
          <a:prstGeom prst="rect">
            <a:avLst/>
          </a:prstGeom>
          <a:noFill/>
          <a:ln w="12700" cap="sq">
            <a:noFill/>
            <a:miter lim="800000"/>
            <a:headEnd type="none" w="sm" len="sm"/>
            <a:tailEnd type="none" w="sm" len="sm"/>
          </a:ln>
          <a:effectLst/>
        </p:spPr>
        <p:txBody>
          <a:bodyPr wrap="square">
            <a:spAutoFit/>
          </a:bodyPr>
          <a:lstStyle/>
          <a:p>
            <a:pPr lvl="0" algn="just"/>
            <a:r>
              <a:rPr lang="en-US" sz="2200" b="1" dirty="0" err="1" smtClean="0">
                <a:latin typeface="Century Gothic" pitchFamily="34" charset="0"/>
              </a:rPr>
              <a:t>Saluran</a:t>
            </a:r>
            <a:r>
              <a:rPr lang="en-US" sz="2200" b="1" dirty="0" smtClean="0">
                <a:latin typeface="Century Gothic" pitchFamily="34" charset="0"/>
              </a:rPr>
              <a:t> </a:t>
            </a:r>
            <a:r>
              <a:rPr lang="en-US" sz="2200" b="1" dirty="0" err="1" smtClean="0">
                <a:latin typeface="Century Gothic" pitchFamily="34" charset="0"/>
              </a:rPr>
              <a:t>Suplesi</a:t>
            </a:r>
            <a:r>
              <a:rPr lang="en-US" sz="2200" b="1" dirty="0" smtClean="0">
                <a:latin typeface="Century Gothic" pitchFamily="34" charset="0"/>
              </a:rPr>
              <a:t> </a:t>
            </a:r>
            <a:r>
              <a:rPr lang="en-US" sz="2200" b="1" dirty="0" err="1" smtClean="0">
                <a:latin typeface="Century Gothic" pitchFamily="34" charset="0"/>
              </a:rPr>
              <a:t>Labangke</a:t>
            </a:r>
            <a:endParaRPr lang="id-ID" sz="2200" b="1" dirty="0" smtClean="0">
              <a:latin typeface="Century Gothic" pitchFamily="34" charset="0"/>
            </a:endParaRPr>
          </a:p>
          <a:p>
            <a:pPr algn="just"/>
            <a:r>
              <a:rPr lang="en-US" sz="2200" dirty="0" err="1" smtClean="0">
                <a:latin typeface="Century Gothic" pitchFamily="34" charset="0"/>
              </a:rPr>
              <a:t>Panjang</a:t>
            </a:r>
            <a:r>
              <a:rPr lang="en-US" sz="2200" dirty="0" smtClean="0">
                <a:latin typeface="Century Gothic" pitchFamily="34" charset="0"/>
              </a:rPr>
              <a:t> total </a:t>
            </a:r>
            <a:r>
              <a:rPr lang="en-US" sz="2200" dirty="0" err="1" smtClean="0">
                <a:latin typeface="Century Gothic" pitchFamily="34" charset="0"/>
              </a:rPr>
              <a:t>Saluran</a:t>
            </a:r>
            <a:r>
              <a:rPr lang="en-US" sz="2200" dirty="0" smtClean="0">
                <a:latin typeface="Century Gothic" pitchFamily="34" charset="0"/>
              </a:rPr>
              <a:t> </a:t>
            </a:r>
            <a:r>
              <a:rPr lang="en-US" sz="2200" dirty="0" err="1" smtClean="0">
                <a:latin typeface="Century Gothic" pitchFamily="34" charset="0"/>
              </a:rPr>
              <a:t>Suplesi</a:t>
            </a:r>
            <a:r>
              <a:rPr lang="en-US" sz="2200" dirty="0" smtClean="0">
                <a:latin typeface="Century Gothic" pitchFamily="34" charset="0"/>
              </a:rPr>
              <a:t> </a:t>
            </a:r>
            <a:r>
              <a:rPr lang="en-US" sz="2200" dirty="0" err="1" smtClean="0">
                <a:latin typeface="Century Gothic" pitchFamily="34" charset="0"/>
              </a:rPr>
              <a:t>Labangke</a:t>
            </a:r>
            <a:r>
              <a:rPr lang="en-US" sz="2200" dirty="0" smtClean="0">
                <a:latin typeface="Century Gothic" pitchFamily="34" charset="0"/>
              </a:rPr>
              <a:t> </a:t>
            </a:r>
            <a:r>
              <a:rPr lang="en-US" sz="2200" dirty="0" err="1" smtClean="0">
                <a:latin typeface="Century Gothic" pitchFamily="34" charset="0"/>
              </a:rPr>
              <a:t>adalah</a:t>
            </a:r>
            <a:r>
              <a:rPr lang="en-US" sz="2200" dirty="0" smtClean="0">
                <a:latin typeface="Century Gothic" pitchFamily="34" charset="0"/>
              </a:rPr>
              <a:t> 130 m, </a:t>
            </a:r>
            <a:r>
              <a:rPr lang="en-US" sz="2200" dirty="0" err="1" smtClean="0">
                <a:latin typeface="Century Gothic" pitchFamily="34" charset="0"/>
              </a:rPr>
              <a:t>direncanakan</a:t>
            </a:r>
            <a:r>
              <a:rPr lang="en-US" sz="2200" dirty="0" smtClean="0">
                <a:latin typeface="Century Gothic" pitchFamily="34" charset="0"/>
              </a:rPr>
              <a:t> </a:t>
            </a:r>
            <a:r>
              <a:rPr lang="en-US" sz="2200" dirty="0" err="1" smtClean="0">
                <a:latin typeface="Century Gothic" pitchFamily="34" charset="0"/>
              </a:rPr>
              <a:t>pada</a:t>
            </a:r>
            <a:r>
              <a:rPr lang="en-US" sz="2200" dirty="0" smtClean="0">
                <a:latin typeface="Century Gothic" pitchFamily="34" charset="0"/>
              </a:rPr>
              <a:t> </a:t>
            </a:r>
            <a:r>
              <a:rPr lang="en-US" sz="2200" dirty="0" err="1" smtClean="0">
                <a:latin typeface="Century Gothic" pitchFamily="34" charset="0"/>
              </a:rPr>
              <a:t>saat</a:t>
            </a:r>
            <a:r>
              <a:rPr lang="en-US" sz="2200" dirty="0" smtClean="0">
                <a:latin typeface="Century Gothic" pitchFamily="34" charset="0"/>
              </a:rPr>
              <a:t> </a:t>
            </a:r>
            <a:r>
              <a:rPr lang="en-US" sz="2200" dirty="0" err="1" smtClean="0">
                <a:latin typeface="Century Gothic" pitchFamily="34" charset="0"/>
              </a:rPr>
              <a:t>awal</a:t>
            </a:r>
            <a:r>
              <a:rPr lang="en-US" sz="2200" dirty="0" smtClean="0">
                <a:latin typeface="Century Gothic" pitchFamily="34" charset="0"/>
              </a:rPr>
              <a:t> </a:t>
            </a:r>
            <a:r>
              <a:rPr lang="en-US" sz="2200" dirty="0" err="1" smtClean="0">
                <a:latin typeface="Century Gothic" pitchFamily="34" charset="0"/>
              </a:rPr>
              <a:t>pengembangan</a:t>
            </a:r>
            <a:r>
              <a:rPr lang="en-US" sz="2200" dirty="0" smtClean="0">
                <a:latin typeface="Century Gothic" pitchFamily="34" charset="0"/>
              </a:rPr>
              <a:t> </a:t>
            </a:r>
            <a:r>
              <a:rPr lang="en-US" sz="2200" dirty="0" err="1" smtClean="0">
                <a:latin typeface="Century Gothic" pitchFamily="34" charset="0"/>
              </a:rPr>
              <a:t>mempunyai</a:t>
            </a:r>
            <a:r>
              <a:rPr lang="en-US" sz="2200" dirty="0" smtClean="0">
                <a:latin typeface="Century Gothic" pitchFamily="34" charset="0"/>
              </a:rPr>
              <a:t> </a:t>
            </a:r>
            <a:r>
              <a:rPr lang="en-US" sz="2200" dirty="0" err="1" smtClean="0">
                <a:latin typeface="Century Gothic" pitchFamily="34" charset="0"/>
              </a:rPr>
              <a:t>tujuan</a:t>
            </a:r>
            <a:r>
              <a:rPr lang="en-US" sz="2200" dirty="0" smtClean="0">
                <a:latin typeface="Century Gothic" pitchFamily="34" charset="0"/>
              </a:rPr>
              <a:t> </a:t>
            </a:r>
            <a:r>
              <a:rPr lang="en-US" sz="2200" dirty="0" err="1" smtClean="0">
                <a:latin typeface="Century Gothic" pitchFamily="34" charset="0"/>
              </a:rPr>
              <a:t>menjadi</a:t>
            </a:r>
            <a:r>
              <a:rPr lang="en-US" sz="2200" dirty="0" smtClean="0">
                <a:latin typeface="Century Gothic" pitchFamily="34" charset="0"/>
              </a:rPr>
              <a:t> </a:t>
            </a:r>
            <a:r>
              <a:rPr lang="en-US" sz="2200" dirty="0" err="1" smtClean="0">
                <a:latin typeface="Century Gothic" pitchFamily="34" charset="0"/>
              </a:rPr>
              <a:t>suplesi</a:t>
            </a:r>
            <a:r>
              <a:rPr lang="en-US" sz="2200" dirty="0" smtClean="0">
                <a:latin typeface="Century Gothic" pitchFamily="34" charset="0"/>
              </a:rPr>
              <a:t> </a:t>
            </a:r>
            <a:r>
              <a:rPr lang="en-US" sz="2200" dirty="0" err="1" smtClean="0">
                <a:latin typeface="Century Gothic" pitchFamily="34" charset="0"/>
              </a:rPr>
              <a:t>bagi</a:t>
            </a:r>
            <a:r>
              <a:rPr lang="en-US" sz="2200" dirty="0" smtClean="0">
                <a:latin typeface="Century Gothic" pitchFamily="34" charset="0"/>
              </a:rPr>
              <a:t> </a:t>
            </a:r>
            <a:r>
              <a:rPr lang="en-US" sz="2200" dirty="0" err="1" smtClean="0">
                <a:latin typeface="Century Gothic" pitchFamily="34" charset="0"/>
              </a:rPr>
              <a:t>Saluran</a:t>
            </a:r>
            <a:r>
              <a:rPr lang="en-US" sz="2200" dirty="0" smtClean="0">
                <a:latin typeface="Century Gothic" pitchFamily="34" charset="0"/>
              </a:rPr>
              <a:t> </a:t>
            </a:r>
            <a:r>
              <a:rPr lang="en-US" sz="2200" dirty="0" err="1" smtClean="0">
                <a:latin typeface="Century Gothic" pitchFamily="34" charset="0"/>
              </a:rPr>
              <a:t>Induk</a:t>
            </a:r>
            <a:r>
              <a:rPr lang="en-US" sz="2200" dirty="0" smtClean="0">
                <a:latin typeface="Century Gothic" pitchFamily="34" charset="0"/>
              </a:rPr>
              <a:t> </a:t>
            </a:r>
            <a:r>
              <a:rPr lang="en-US" sz="2200" dirty="0" err="1" smtClean="0">
                <a:latin typeface="Century Gothic" pitchFamily="34" charset="0"/>
              </a:rPr>
              <a:t>Seketo</a:t>
            </a:r>
            <a:r>
              <a:rPr lang="en-US" sz="2200" dirty="0" smtClean="0">
                <a:latin typeface="Century Gothic" pitchFamily="34" charset="0"/>
              </a:rPr>
              <a:t> </a:t>
            </a:r>
            <a:r>
              <a:rPr lang="en-US" sz="2200" dirty="0" err="1" smtClean="0">
                <a:latin typeface="Century Gothic" pitchFamily="34" charset="0"/>
              </a:rPr>
              <a:t>Kanan</a:t>
            </a:r>
            <a:r>
              <a:rPr lang="en-US" sz="2200" dirty="0" smtClean="0">
                <a:latin typeface="Century Gothic" pitchFamily="34" charset="0"/>
              </a:rPr>
              <a:t>.</a:t>
            </a:r>
            <a:endParaRPr lang="id-ID" sz="2200" dirty="0" smtClean="0">
              <a:latin typeface="Century Gothic" pitchFamily="34" charset="0"/>
            </a:endParaRPr>
          </a:p>
          <a:p>
            <a:pPr algn="just"/>
            <a:r>
              <a:rPr lang="en-US" sz="2200" dirty="0" err="1" smtClean="0">
                <a:latin typeface="Century Gothic" pitchFamily="34" charset="0"/>
              </a:rPr>
              <a:t>Kondisi</a:t>
            </a:r>
            <a:r>
              <a:rPr lang="en-US" sz="2200" dirty="0" smtClean="0">
                <a:latin typeface="Century Gothic" pitchFamily="34" charset="0"/>
              </a:rPr>
              <a:t> </a:t>
            </a:r>
            <a:r>
              <a:rPr lang="en-US" sz="2200" dirty="0" err="1" smtClean="0">
                <a:latin typeface="Century Gothic" pitchFamily="34" charset="0"/>
              </a:rPr>
              <a:t>konstruksi</a:t>
            </a:r>
            <a:r>
              <a:rPr lang="en-US" sz="2200" dirty="0" smtClean="0">
                <a:latin typeface="Century Gothic" pitchFamily="34" charset="0"/>
              </a:rPr>
              <a:t> </a:t>
            </a:r>
            <a:r>
              <a:rPr lang="en-US" sz="2200" dirty="0" err="1" smtClean="0">
                <a:latin typeface="Century Gothic" pitchFamily="34" charset="0"/>
              </a:rPr>
              <a:t>saluran</a:t>
            </a:r>
            <a:r>
              <a:rPr lang="en-US" sz="2200" dirty="0" smtClean="0">
                <a:latin typeface="Century Gothic" pitchFamily="34" charset="0"/>
              </a:rPr>
              <a:t> </a:t>
            </a:r>
            <a:r>
              <a:rPr lang="en-US" sz="2200" dirty="0" err="1" smtClean="0">
                <a:latin typeface="Century Gothic" pitchFamily="34" charset="0"/>
              </a:rPr>
              <a:t>secara</a:t>
            </a:r>
            <a:r>
              <a:rPr lang="en-US" sz="2200" dirty="0" smtClean="0">
                <a:latin typeface="Century Gothic" pitchFamily="34" charset="0"/>
              </a:rPr>
              <a:t> </a:t>
            </a:r>
            <a:r>
              <a:rPr lang="en-US" sz="2200" dirty="0" err="1" smtClean="0">
                <a:latin typeface="Century Gothic" pitchFamily="34" charset="0"/>
              </a:rPr>
              <a:t>umum</a:t>
            </a:r>
            <a:r>
              <a:rPr lang="en-US" sz="2200" dirty="0" smtClean="0">
                <a:latin typeface="Century Gothic" pitchFamily="34" charset="0"/>
              </a:rPr>
              <a:t> </a:t>
            </a:r>
            <a:r>
              <a:rPr lang="en-US" sz="2200" dirty="0" err="1" smtClean="0">
                <a:latin typeface="Century Gothic" pitchFamily="34" charset="0"/>
              </a:rPr>
              <a:t>masih</a:t>
            </a:r>
            <a:r>
              <a:rPr lang="en-US" sz="2200" dirty="0" smtClean="0">
                <a:latin typeface="Century Gothic" pitchFamily="34" charset="0"/>
              </a:rPr>
              <a:t> </a:t>
            </a:r>
            <a:r>
              <a:rPr lang="en-US" sz="2200" dirty="0" err="1" smtClean="0">
                <a:latin typeface="Century Gothic" pitchFamily="34" charset="0"/>
              </a:rPr>
              <a:t>bagus</a:t>
            </a:r>
            <a:r>
              <a:rPr lang="en-US" sz="2200" dirty="0" smtClean="0">
                <a:latin typeface="Century Gothic" pitchFamily="34" charset="0"/>
              </a:rPr>
              <a:t>, </a:t>
            </a:r>
            <a:r>
              <a:rPr lang="en-US" sz="2200" dirty="0" err="1" smtClean="0">
                <a:latin typeface="Century Gothic" pitchFamily="34" charset="0"/>
              </a:rPr>
              <a:t>akan</a:t>
            </a:r>
            <a:r>
              <a:rPr lang="en-US" sz="2200" dirty="0" smtClean="0">
                <a:latin typeface="Century Gothic" pitchFamily="34" charset="0"/>
              </a:rPr>
              <a:t> </a:t>
            </a:r>
            <a:r>
              <a:rPr lang="en-US" sz="2200" dirty="0" err="1" smtClean="0">
                <a:latin typeface="Century Gothic" pitchFamily="34" charset="0"/>
              </a:rPr>
              <a:t>tetapi</a:t>
            </a:r>
            <a:r>
              <a:rPr lang="en-US" sz="2200" dirty="0" smtClean="0">
                <a:latin typeface="Century Gothic" pitchFamily="34" charset="0"/>
              </a:rPr>
              <a:t> </a:t>
            </a:r>
            <a:r>
              <a:rPr lang="en-US" sz="2200" dirty="0" err="1" smtClean="0">
                <a:latin typeface="Century Gothic" pitchFamily="34" charset="0"/>
              </a:rPr>
              <a:t>seiring</a:t>
            </a:r>
            <a:r>
              <a:rPr lang="en-US" sz="2200" dirty="0" smtClean="0">
                <a:latin typeface="Century Gothic" pitchFamily="34" charset="0"/>
              </a:rPr>
              <a:t> </a:t>
            </a:r>
            <a:r>
              <a:rPr lang="en-US" sz="2200" dirty="0" err="1" smtClean="0">
                <a:latin typeface="Century Gothic" pitchFamily="34" charset="0"/>
              </a:rPr>
              <a:t>dengan</a:t>
            </a:r>
            <a:r>
              <a:rPr lang="en-US" sz="2200" dirty="0" smtClean="0">
                <a:latin typeface="Century Gothic" pitchFamily="34" charset="0"/>
              </a:rPr>
              <a:t> </a:t>
            </a:r>
            <a:r>
              <a:rPr lang="en-US" sz="2200" dirty="0" err="1" smtClean="0">
                <a:latin typeface="Century Gothic" pitchFamily="34" charset="0"/>
              </a:rPr>
              <a:t>tidak</a:t>
            </a:r>
            <a:r>
              <a:rPr lang="en-US" sz="2200" dirty="0" smtClean="0">
                <a:latin typeface="Century Gothic" pitchFamily="34" charset="0"/>
              </a:rPr>
              <a:t> </a:t>
            </a:r>
            <a:r>
              <a:rPr lang="en-US" sz="2200" dirty="0" err="1" smtClean="0">
                <a:latin typeface="Century Gothic" pitchFamily="34" charset="0"/>
              </a:rPr>
              <a:t>berfungsinya</a:t>
            </a:r>
            <a:r>
              <a:rPr lang="en-US" sz="2200" dirty="0" smtClean="0">
                <a:latin typeface="Century Gothic" pitchFamily="34" charset="0"/>
              </a:rPr>
              <a:t> </a:t>
            </a:r>
            <a:r>
              <a:rPr lang="en-US" sz="2200" dirty="0" err="1" smtClean="0">
                <a:latin typeface="Century Gothic" pitchFamily="34" charset="0"/>
              </a:rPr>
              <a:t>Bendung</a:t>
            </a:r>
            <a:r>
              <a:rPr lang="en-US" sz="2200" dirty="0" smtClean="0">
                <a:latin typeface="Century Gothic" pitchFamily="34" charset="0"/>
              </a:rPr>
              <a:t> </a:t>
            </a:r>
            <a:r>
              <a:rPr lang="en-US" sz="2200" dirty="0" err="1" smtClean="0">
                <a:latin typeface="Century Gothic" pitchFamily="34" charset="0"/>
              </a:rPr>
              <a:t>Labangke</a:t>
            </a:r>
            <a:r>
              <a:rPr lang="en-US" sz="2200" dirty="0" smtClean="0">
                <a:latin typeface="Century Gothic" pitchFamily="34" charset="0"/>
              </a:rPr>
              <a:t> </a:t>
            </a:r>
            <a:r>
              <a:rPr lang="en-US" sz="2200" dirty="0" err="1" smtClean="0">
                <a:latin typeface="Century Gothic" pitchFamily="34" charset="0"/>
              </a:rPr>
              <a:t>maka</a:t>
            </a:r>
            <a:r>
              <a:rPr lang="en-US" sz="2200" dirty="0" smtClean="0">
                <a:latin typeface="Century Gothic" pitchFamily="34" charset="0"/>
              </a:rPr>
              <a:t> </a:t>
            </a:r>
            <a:r>
              <a:rPr lang="en-US" sz="2200" dirty="0" err="1" smtClean="0">
                <a:latin typeface="Century Gothic" pitchFamily="34" charset="0"/>
              </a:rPr>
              <a:t>kondisi</a:t>
            </a:r>
            <a:r>
              <a:rPr lang="en-US" sz="2200" dirty="0" smtClean="0">
                <a:latin typeface="Century Gothic" pitchFamily="34" charset="0"/>
              </a:rPr>
              <a:t> </a:t>
            </a:r>
            <a:r>
              <a:rPr lang="en-US" sz="2200" dirty="0" err="1" smtClean="0">
                <a:latin typeface="Century Gothic" pitchFamily="34" charset="0"/>
              </a:rPr>
              <a:t>saluran</a:t>
            </a:r>
            <a:r>
              <a:rPr lang="en-US" sz="2200" dirty="0" smtClean="0">
                <a:latin typeface="Century Gothic" pitchFamily="34" charset="0"/>
              </a:rPr>
              <a:t> </a:t>
            </a:r>
            <a:r>
              <a:rPr lang="en-US" sz="2200" dirty="0" err="1" smtClean="0">
                <a:latin typeface="Century Gothic" pitchFamily="34" charset="0"/>
              </a:rPr>
              <a:t>saat</a:t>
            </a:r>
            <a:r>
              <a:rPr lang="en-US" sz="2200" dirty="0" smtClean="0">
                <a:latin typeface="Century Gothic" pitchFamily="34" charset="0"/>
              </a:rPr>
              <a:t> </a:t>
            </a:r>
            <a:r>
              <a:rPr lang="en-US" sz="2200" dirty="0" err="1" smtClean="0">
                <a:latin typeface="Century Gothic" pitchFamily="34" charset="0"/>
              </a:rPr>
              <a:t>ini</a:t>
            </a:r>
            <a:r>
              <a:rPr lang="en-US" sz="2200" dirty="0" smtClean="0">
                <a:latin typeface="Century Gothic" pitchFamily="34" charset="0"/>
              </a:rPr>
              <a:t> </a:t>
            </a:r>
            <a:r>
              <a:rPr lang="en-US" sz="2200" dirty="0" err="1" smtClean="0">
                <a:latin typeface="Century Gothic" pitchFamily="34" charset="0"/>
              </a:rPr>
              <a:t>dipenuhi</a:t>
            </a:r>
            <a:r>
              <a:rPr lang="en-US" sz="2200" dirty="0" smtClean="0">
                <a:latin typeface="Century Gothic" pitchFamily="34" charset="0"/>
              </a:rPr>
              <a:t> </a:t>
            </a:r>
            <a:r>
              <a:rPr lang="en-US" sz="2200" dirty="0" err="1" smtClean="0">
                <a:latin typeface="Century Gothic" pitchFamily="34" charset="0"/>
              </a:rPr>
              <a:t>oleh</a:t>
            </a:r>
            <a:r>
              <a:rPr lang="en-US" sz="2200" dirty="0" smtClean="0">
                <a:latin typeface="Century Gothic" pitchFamily="34" charset="0"/>
              </a:rPr>
              <a:t> </a:t>
            </a:r>
            <a:r>
              <a:rPr lang="en-US" sz="2200" dirty="0" err="1" smtClean="0">
                <a:latin typeface="Century Gothic" pitchFamily="34" charset="0"/>
              </a:rPr>
              <a:t>semak-semak</a:t>
            </a:r>
            <a:r>
              <a:rPr lang="en-US" sz="2200" dirty="0" smtClean="0">
                <a:latin typeface="Century Gothic" pitchFamily="34" charset="0"/>
              </a:rPr>
              <a:t>.</a:t>
            </a:r>
            <a:endParaRPr lang="id-ID" sz="2200" dirty="0">
              <a:latin typeface="Century Gothic" pitchFamily="34" charset="0"/>
            </a:endParaRPr>
          </a:p>
        </p:txBody>
      </p:sp>
      <p:sp>
        <p:nvSpPr>
          <p:cNvPr id="77828" name="Text Box 4"/>
          <p:cNvSpPr txBox="1">
            <a:spLocks noChangeArrowheads="1"/>
          </p:cNvSpPr>
          <p:nvPr/>
        </p:nvSpPr>
        <p:spPr bwMode="auto">
          <a:xfrm>
            <a:off x="381000" y="6276201"/>
            <a:ext cx="7848600"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en-US" sz="1400" b="1" dirty="0" err="1" smtClean="0"/>
              <a:t>Kondisi</a:t>
            </a:r>
            <a:r>
              <a:rPr lang="en-US" sz="1400" b="1" dirty="0" smtClean="0"/>
              <a:t> </a:t>
            </a:r>
            <a:r>
              <a:rPr lang="en-US" sz="1400" b="1" dirty="0" err="1" smtClean="0"/>
              <a:t>saluran</a:t>
            </a:r>
            <a:r>
              <a:rPr lang="en-US" sz="1400" b="1" dirty="0" smtClean="0"/>
              <a:t> </a:t>
            </a:r>
            <a:r>
              <a:rPr lang="en-US" sz="1400" b="1" dirty="0" err="1" smtClean="0"/>
              <a:t>Suplesi</a:t>
            </a:r>
            <a:r>
              <a:rPr lang="en-US" sz="1400" b="1" dirty="0" smtClean="0"/>
              <a:t> </a:t>
            </a:r>
            <a:r>
              <a:rPr lang="en-US" sz="1400" b="1" dirty="0" err="1" smtClean="0"/>
              <a:t>Labangke</a:t>
            </a:r>
            <a:endParaRPr lang="id-ID" sz="1400" b="1" dirty="0"/>
          </a:p>
        </p:txBody>
      </p:sp>
      <p:pic>
        <p:nvPicPr>
          <p:cNvPr id="79874" name="Picture 10" descr="ALIM2303.JPG"/>
          <p:cNvPicPr>
            <a:picLocks noChangeAspect="1" noChangeArrowheads="1"/>
          </p:cNvPicPr>
          <p:nvPr/>
        </p:nvPicPr>
        <p:blipFill>
          <a:blip r:embed="rId2" cstate="email"/>
          <a:srcRect/>
          <a:stretch>
            <a:fillRect/>
          </a:stretch>
        </p:blipFill>
        <p:spPr bwMode="auto">
          <a:xfrm>
            <a:off x="2305050" y="2895600"/>
            <a:ext cx="4324350"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228600" y="228600"/>
            <a:ext cx="8534400" cy="3385542"/>
          </a:xfrm>
          <a:prstGeom prst="rect">
            <a:avLst/>
          </a:prstGeom>
          <a:noFill/>
          <a:ln w="12700" cap="sq">
            <a:noFill/>
            <a:miter lim="800000"/>
            <a:headEnd type="none" w="sm" len="sm"/>
            <a:tailEnd type="none" w="sm" len="sm"/>
          </a:ln>
          <a:effectLst/>
        </p:spPr>
        <p:txBody>
          <a:bodyPr wrap="square">
            <a:spAutoFit/>
          </a:bodyPr>
          <a:lstStyle/>
          <a:p>
            <a:pPr lvl="0" algn="just"/>
            <a:r>
              <a:rPr lang="en-US" sz="2400" b="1" dirty="0" err="1" smtClean="0">
                <a:latin typeface="Century Gothic" pitchFamily="34" charset="0"/>
              </a:rPr>
              <a:t>Saluran</a:t>
            </a:r>
            <a:r>
              <a:rPr lang="en-US" sz="2400" b="1" dirty="0" smtClean="0">
                <a:latin typeface="Century Gothic" pitchFamily="34" charset="0"/>
              </a:rPr>
              <a:t> </a:t>
            </a:r>
            <a:r>
              <a:rPr lang="en-US" sz="2400" b="1" dirty="0" err="1" smtClean="0">
                <a:latin typeface="Century Gothic" pitchFamily="34" charset="0"/>
              </a:rPr>
              <a:t>Sekunder</a:t>
            </a:r>
            <a:r>
              <a:rPr lang="en-US" sz="2400" b="1" dirty="0" smtClean="0">
                <a:latin typeface="Century Gothic" pitchFamily="34" charset="0"/>
              </a:rPr>
              <a:t> </a:t>
            </a:r>
            <a:r>
              <a:rPr lang="en-US" sz="2400" b="1" dirty="0" err="1" smtClean="0">
                <a:latin typeface="Century Gothic" pitchFamily="34" charset="0"/>
              </a:rPr>
              <a:t>Seketo</a:t>
            </a:r>
            <a:r>
              <a:rPr lang="en-US" sz="2400" b="1" dirty="0" smtClean="0">
                <a:latin typeface="Century Gothic" pitchFamily="34" charset="0"/>
              </a:rPr>
              <a:t> </a:t>
            </a:r>
            <a:r>
              <a:rPr lang="en-US" sz="2400" b="1" dirty="0" err="1" smtClean="0">
                <a:latin typeface="Century Gothic" pitchFamily="34" charset="0"/>
              </a:rPr>
              <a:t>Kanan</a:t>
            </a:r>
            <a:endParaRPr lang="id-ID" sz="2400" b="1" dirty="0" smtClean="0">
              <a:latin typeface="Century Gothic" pitchFamily="34" charset="0"/>
            </a:endParaRPr>
          </a:p>
          <a:p>
            <a:pPr algn="just"/>
            <a:r>
              <a:rPr lang="en-US" sz="2400" dirty="0" err="1" smtClean="0">
                <a:latin typeface="Century Gothic" pitchFamily="34" charset="0"/>
              </a:rPr>
              <a:t>Panjang</a:t>
            </a:r>
            <a:r>
              <a:rPr lang="en-US" sz="2400" dirty="0" smtClean="0">
                <a:latin typeface="Century Gothic" pitchFamily="34" charset="0"/>
              </a:rPr>
              <a:t> total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Sekunder</a:t>
            </a:r>
            <a:r>
              <a:rPr lang="en-US" sz="2400" dirty="0" smtClean="0">
                <a:latin typeface="Century Gothic" pitchFamily="34" charset="0"/>
              </a:rPr>
              <a:t> </a:t>
            </a:r>
            <a:r>
              <a:rPr lang="en-US" sz="2400" dirty="0" err="1" smtClean="0">
                <a:latin typeface="Century Gothic" pitchFamily="34" charset="0"/>
              </a:rPr>
              <a:t>Seketo</a:t>
            </a:r>
            <a:r>
              <a:rPr lang="en-US" sz="2400" dirty="0" smtClean="0">
                <a:latin typeface="Century Gothic" pitchFamily="34" charset="0"/>
              </a:rPr>
              <a:t> </a:t>
            </a:r>
            <a:r>
              <a:rPr lang="en-US" sz="2400" dirty="0" err="1" smtClean="0">
                <a:latin typeface="Century Gothic" pitchFamily="34" charset="0"/>
              </a:rPr>
              <a:t>Kanan</a:t>
            </a:r>
            <a:r>
              <a:rPr lang="en-US" sz="2400" dirty="0" smtClean="0">
                <a:latin typeface="Century Gothic" pitchFamily="34" charset="0"/>
              </a:rPr>
              <a:t> </a:t>
            </a:r>
            <a:r>
              <a:rPr lang="en-US" sz="2400" dirty="0" err="1" smtClean="0">
                <a:latin typeface="Century Gothic" pitchFamily="34" charset="0"/>
              </a:rPr>
              <a:t>adalah</a:t>
            </a:r>
            <a:r>
              <a:rPr lang="en-US" sz="2400" dirty="0" smtClean="0">
                <a:latin typeface="Century Gothic" pitchFamily="34" charset="0"/>
              </a:rPr>
              <a:t> 1.444 m, </a:t>
            </a:r>
            <a:r>
              <a:rPr lang="en-US" sz="2400" dirty="0" err="1" smtClean="0">
                <a:latin typeface="Century Gothic" pitchFamily="34" charset="0"/>
              </a:rPr>
              <a:t>direncanakan</a:t>
            </a:r>
            <a:r>
              <a:rPr lang="en-US" sz="2400" dirty="0" smtClean="0">
                <a:latin typeface="Century Gothic" pitchFamily="34" charset="0"/>
              </a:rPr>
              <a:t> </a:t>
            </a:r>
            <a:r>
              <a:rPr lang="en-US" sz="2400" dirty="0" err="1" smtClean="0">
                <a:latin typeface="Century Gothic" pitchFamily="34" charset="0"/>
              </a:rPr>
              <a:t>pada</a:t>
            </a:r>
            <a:r>
              <a:rPr lang="en-US" sz="2400" dirty="0" smtClean="0">
                <a:latin typeface="Century Gothic" pitchFamily="34" charset="0"/>
              </a:rPr>
              <a:t> </a:t>
            </a:r>
            <a:r>
              <a:rPr lang="en-US" sz="2400" dirty="0" err="1" smtClean="0">
                <a:latin typeface="Century Gothic" pitchFamily="34" charset="0"/>
              </a:rPr>
              <a:t>saat</a:t>
            </a:r>
            <a:r>
              <a:rPr lang="en-US" sz="2400" dirty="0" smtClean="0">
                <a:latin typeface="Century Gothic" pitchFamily="34" charset="0"/>
              </a:rPr>
              <a:t> </a:t>
            </a:r>
            <a:r>
              <a:rPr lang="en-US" sz="2400" dirty="0" err="1" smtClean="0">
                <a:latin typeface="Century Gothic" pitchFamily="34" charset="0"/>
              </a:rPr>
              <a:t>awal</a:t>
            </a:r>
            <a:r>
              <a:rPr lang="en-US" sz="2400" dirty="0" smtClean="0">
                <a:latin typeface="Century Gothic" pitchFamily="34" charset="0"/>
              </a:rPr>
              <a:t> </a:t>
            </a:r>
            <a:r>
              <a:rPr lang="en-US" sz="2400" dirty="0" err="1" smtClean="0">
                <a:latin typeface="Century Gothic" pitchFamily="34" charset="0"/>
              </a:rPr>
              <a:t>pengembangan</a:t>
            </a:r>
            <a:r>
              <a:rPr lang="en-US" sz="2400" dirty="0" smtClean="0">
                <a:latin typeface="Century Gothic" pitchFamily="34" charset="0"/>
              </a:rPr>
              <a:t> </a:t>
            </a:r>
            <a:r>
              <a:rPr lang="en-US" sz="2400" dirty="0" err="1" smtClean="0">
                <a:latin typeface="Century Gothic" pitchFamily="34" charset="0"/>
              </a:rPr>
              <a:t>mempunyai</a:t>
            </a:r>
            <a:r>
              <a:rPr lang="en-US" sz="2400" dirty="0" smtClean="0">
                <a:latin typeface="Century Gothic" pitchFamily="34" charset="0"/>
              </a:rPr>
              <a:t> </a:t>
            </a:r>
            <a:r>
              <a:rPr lang="en-US" sz="2400" dirty="0" err="1" smtClean="0">
                <a:latin typeface="Century Gothic" pitchFamily="34" charset="0"/>
              </a:rPr>
              <a:t>beban</a:t>
            </a:r>
            <a:r>
              <a:rPr lang="en-US" sz="2400" dirty="0" smtClean="0">
                <a:latin typeface="Century Gothic" pitchFamily="34" charset="0"/>
              </a:rPr>
              <a:t> areal </a:t>
            </a:r>
            <a:r>
              <a:rPr lang="en-US" sz="2400" dirty="0" err="1" smtClean="0">
                <a:latin typeface="Century Gothic" pitchFamily="34" charset="0"/>
              </a:rPr>
              <a:t>layanan</a:t>
            </a:r>
            <a:r>
              <a:rPr lang="en-US" sz="2400" dirty="0" smtClean="0">
                <a:latin typeface="Century Gothic" pitchFamily="34" charset="0"/>
              </a:rPr>
              <a:t> </a:t>
            </a:r>
            <a:r>
              <a:rPr lang="en-US" sz="2400" dirty="0" err="1" smtClean="0">
                <a:latin typeface="Century Gothic" pitchFamily="34" charset="0"/>
              </a:rPr>
              <a:t>seluas</a:t>
            </a:r>
            <a:r>
              <a:rPr lang="en-US" sz="2400" dirty="0" smtClean="0">
                <a:latin typeface="Century Gothic" pitchFamily="34" charset="0"/>
              </a:rPr>
              <a:t> 635 Ha.</a:t>
            </a:r>
            <a:endParaRPr lang="id-ID" sz="2400" dirty="0" smtClean="0">
              <a:latin typeface="Century Gothic" pitchFamily="34" charset="0"/>
            </a:endParaRPr>
          </a:p>
          <a:p>
            <a:pPr algn="just"/>
            <a:r>
              <a:rPr lang="en-US" sz="2400" dirty="0" err="1" smtClean="0">
                <a:latin typeface="Century Gothic" pitchFamily="34" charset="0"/>
              </a:rPr>
              <a:t>Seluruh</a:t>
            </a:r>
            <a:r>
              <a:rPr lang="en-US" sz="2400" dirty="0" smtClean="0">
                <a:latin typeface="Century Gothic" pitchFamily="34" charset="0"/>
              </a:rPr>
              <a:t> lining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dibangun</a:t>
            </a:r>
            <a:r>
              <a:rPr lang="en-US" sz="2400" dirty="0" smtClean="0">
                <a:latin typeface="Century Gothic" pitchFamily="34" charset="0"/>
              </a:rPr>
              <a:t> </a:t>
            </a:r>
            <a:r>
              <a:rPr lang="en-US" sz="2400" dirty="0" err="1" smtClean="0">
                <a:latin typeface="Century Gothic" pitchFamily="34" charset="0"/>
              </a:rPr>
              <a:t>dengan</a:t>
            </a:r>
            <a:r>
              <a:rPr lang="en-US" sz="2400" dirty="0" smtClean="0">
                <a:latin typeface="Century Gothic" pitchFamily="34" charset="0"/>
              </a:rPr>
              <a:t> </a:t>
            </a:r>
            <a:r>
              <a:rPr lang="en-US" sz="2400" dirty="0" err="1" smtClean="0">
                <a:latin typeface="Century Gothic" pitchFamily="34" charset="0"/>
              </a:rPr>
              <a:t>konstruksi</a:t>
            </a:r>
            <a:r>
              <a:rPr lang="en-US" sz="2400" dirty="0" smtClean="0">
                <a:latin typeface="Century Gothic" pitchFamily="34" charset="0"/>
              </a:rPr>
              <a:t> </a:t>
            </a:r>
            <a:r>
              <a:rPr lang="en-US" sz="2400" dirty="0" err="1" smtClean="0">
                <a:latin typeface="Century Gothic" pitchFamily="34" charset="0"/>
              </a:rPr>
              <a:t>pasangan</a:t>
            </a:r>
            <a:r>
              <a:rPr lang="en-US" sz="2400" dirty="0" smtClean="0">
                <a:latin typeface="Century Gothic" pitchFamily="34" charset="0"/>
              </a:rPr>
              <a:t> </a:t>
            </a:r>
            <a:r>
              <a:rPr lang="en-US" sz="2400" dirty="0" err="1" smtClean="0">
                <a:latin typeface="Century Gothic" pitchFamily="34" charset="0"/>
              </a:rPr>
              <a:t>batu</a:t>
            </a:r>
            <a:r>
              <a:rPr lang="en-US" sz="2400" dirty="0" smtClean="0">
                <a:latin typeface="Century Gothic" pitchFamily="34" charset="0"/>
              </a:rPr>
              <a:t>. </a:t>
            </a:r>
            <a:r>
              <a:rPr lang="en-US" sz="2400" dirty="0" err="1" smtClean="0">
                <a:latin typeface="Century Gothic" pitchFamily="34" charset="0"/>
              </a:rPr>
              <a:t>Kerusakan</a:t>
            </a:r>
            <a:r>
              <a:rPr lang="en-US" sz="2400" dirty="0" smtClean="0">
                <a:latin typeface="Century Gothic" pitchFamily="34" charset="0"/>
              </a:rPr>
              <a:t> </a:t>
            </a:r>
            <a:r>
              <a:rPr lang="en-US" sz="2400" dirty="0" err="1" smtClean="0">
                <a:latin typeface="Century Gothic" pitchFamily="34" charset="0"/>
              </a:rPr>
              <a:t>terjadi</a:t>
            </a:r>
            <a:r>
              <a:rPr lang="en-US" sz="2400" dirty="0" smtClean="0">
                <a:latin typeface="Century Gothic" pitchFamily="34" charset="0"/>
              </a:rPr>
              <a:t> </a:t>
            </a:r>
            <a:r>
              <a:rPr lang="en-US" sz="2400" dirty="0" err="1" smtClean="0">
                <a:latin typeface="Century Gothic" pitchFamily="34" charset="0"/>
              </a:rPr>
              <a:t>secara</a:t>
            </a:r>
            <a:r>
              <a:rPr lang="en-US" sz="2400" dirty="0" smtClean="0">
                <a:latin typeface="Century Gothic" pitchFamily="34" charset="0"/>
              </a:rPr>
              <a:t> </a:t>
            </a:r>
            <a:r>
              <a:rPr lang="en-US" sz="2400" dirty="0" err="1" smtClean="0">
                <a:latin typeface="Century Gothic" pitchFamily="34" charset="0"/>
              </a:rPr>
              <a:t>sporadis</a:t>
            </a:r>
            <a:r>
              <a:rPr lang="en-US" sz="2400" dirty="0" smtClean="0">
                <a:latin typeface="Century Gothic" pitchFamily="34" charset="0"/>
              </a:rPr>
              <a:t> </a:t>
            </a:r>
            <a:r>
              <a:rPr lang="en-US" sz="2400" dirty="0" err="1" smtClean="0">
                <a:latin typeface="Century Gothic" pitchFamily="34" charset="0"/>
              </a:rPr>
              <a:t>di</a:t>
            </a:r>
            <a:r>
              <a:rPr lang="en-US" sz="2400" dirty="0" smtClean="0">
                <a:latin typeface="Century Gothic" pitchFamily="34" charset="0"/>
              </a:rPr>
              <a:t> </a:t>
            </a:r>
            <a:r>
              <a:rPr lang="en-US" sz="2400" dirty="0" err="1" smtClean="0">
                <a:latin typeface="Century Gothic" pitchFamily="34" charset="0"/>
              </a:rPr>
              <a:t>lilning</a:t>
            </a:r>
            <a:r>
              <a:rPr lang="en-US" sz="2400" dirty="0" smtClean="0">
                <a:latin typeface="Century Gothic" pitchFamily="34" charset="0"/>
              </a:rPr>
              <a:t>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dan</a:t>
            </a:r>
            <a:r>
              <a:rPr lang="en-US" sz="2400" dirty="0" smtClean="0">
                <a:latin typeface="Century Gothic" pitchFamily="34" charset="0"/>
              </a:rPr>
              <a:t> </a:t>
            </a:r>
            <a:r>
              <a:rPr lang="en-US" sz="2400" dirty="0" err="1" smtClean="0">
                <a:latin typeface="Century Gothic" pitchFamily="34" charset="0"/>
              </a:rPr>
              <a:t>di</a:t>
            </a:r>
            <a:r>
              <a:rPr lang="en-US" sz="2400" dirty="0" smtClean="0">
                <a:latin typeface="Century Gothic" pitchFamily="34" charset="0"/>
              </a:rPr>
              <a:t> </a:t>
            </a:r>
            <a:r>
              <a:rPr lang="en-US" sz="2400" dirty="0" err="1" smtClean="0">
                <a:latin typeface="Century Gothic" pitchFamily="34" charset="0"/>
              </a:rPr>
              <a:t>dasar</a:t>
            </a:r>
            <a:r>
              <a:rPr lang="en-US" sz="2400" dirty="0" smtClean="0">
                <a:latin typeface="Century Gothic" pitchFamily="34" charset="0"/>
              </a:rPr>
              <a:t> </a:t>
            </a:r>
            <a:r>
              <a:rPr lang="en-US" sz="2400" dirty="0" err="1" smtClean="0">
                <a:latin typeface="Century Gothic" pitchFamily="34" charset="0"/>
              </a:rPr>
              <a:t>saluran</a:t>
            </a:r>
            <a:r>
              <a:rPr lang="en-US" sz="2400" dirty="0" smtClean="0">
                <a:latin typeface="Century Gothic" pitchFamily="34" charset="0"/>
              </a:rPr>
              <a:t>.</a:t>
            </a:r>
            <a:endParaRPr lang="id-ID" sz="2400" dirty="0" smtClean="0">
              <a:latin typeface="Century Gothic" pitchFamily="34" charset="0"/>
            </a:endParaRPr>
          </a:p>
          <a:p>
            <a:pPr algn="just"/>
            <a:endParaRPr lang="id-ID" sz="2200" dirty="0">
              <a:latin typeface="Century Gothic" pitchFamily="34" charset="0"/>
            </a:endParaRPr>
          </a:p>
        </p:txBody>
      </p:sp>
      <p:pic>
        <p:nvPicPr>
          <p:cNvPr id="80898" name="Picture 1" descr="ALIM2191.JPG"/>
          <p:cNvPicPr>
            <a:picLocks noChangeAspect="1" noChangeArrowheads="1"/>
          </p:cNvPicPr>
          <p:nvPr/>
        </p:nvPicPr>
        <p:blipFill>
          <a:blip r:embed="rId2" cstate="email"/>
          <a:srcRect/>
          <a:stretch>
            <a:fillRect/>
          </a:stretch>
        </p:blipFill>
        <p:spPr bwMode="auto">
          <a:xfrm>
            <a:off x="388937" y="3325813"/>
            <a:ext cx="2830513" cy="2160587"/>
          </a:xfrm>
          <a:prstGeom prst="rect">
            <a:avLst/>
          </a:prstGeom>
          <a:noFill/>
          <a:ln w="9525">
            <a:solidFill>
              <a:srgbClr val="FF0000"/>
            </a:solidFill>
            <a:miter lim="800000"/>
            <a:headEnd/>
            <a:tailEnd/>
          </a:ln>
          <a:effectLst/>
        </p:spPr>
      </p:pic>
      <p:pic>
        <p:nvPicPr>
          <p:cNvPr id="80899" name="Picture 2" descr="ALIM2268.JPG"/>
          <p:cNvPicPr>
            <a:picLocks noChangeAspect="1" noChangeArrowheads="1"/>
          </p:cNvPicPr>
          <p:nvPr/>
        </p:nvPicPr>
        <p:blipFill>
          <a:blip r:embed="rId3" cstate="email"/>
          <a:srcRect/>
          <a:stretch>
            <a:fillRect/>
          </a:stretch>
        </p:blipFill>
        <p:spPr bwMode="auto">
          <a:xfrm>
            <a:off x="3363912" y="3325813"/>
            <a:ext cx="2655888" cy="2160587"/>
          </a:xfrm>
          <a:prstGeom prst="rect">
            <a:avLst/>
          </a:prstGeom>
          <a:noFill/>
          <a:ln w="9525">
            <a:solidFill>
              <a:srgbClr val="FF0000"/>
            </a:solidFill>
            <a:miter lim="800000"/>
            <a:headEnd/>
            <a:tailEnd/>
          </a:ln>
          <a:effectLst/>
        </p:spPr>
      </p:pic>
      <p:pic>
        <p:nvPicPr>
          <p:cNvPr id="80900" name="Picture 4" descr="IMG-20130912-WA0004"/>
          <p:cNvPicPr>
            <a:picLocks noChangeAspect="1" noChangeArrowheads="1"/>
          </p:cNvPicPr>
          <p:nvPr/>
        </p:nvPicPr>
        <p:blipFill>
          <a:blip r:embed="rId4" cstate="email"/>
          <a:srcRect/>
          <a:stretch>
            <a:fillRect/>
          </a:stretch>
        </p:blipFill>
        <p:spPr bwMode="auto">
          <a:xfrm>
            <a:off x="6181725" y="3316287"/>
            <a:ext cx="2657475" cy="3541713"/>
          </a:xfrm>
          <a:prstGeom prst="rect">
            <a:avLst/>
          </a:prstGeom>
          <a:noFill/>
          <a:ln w="9525">
            <a:noFill/>
            <a:miter lim="800000"/>
            <a:headEnd/>
            <a:tailEnd/>
          </a:ln>
        </p:spPr>
      </p:pic>
      <p:sp>
        <p:nvSpPr>
          <p:cNvPr id="80901" name="Text Box 5"/>
          <p:cNvSpPr txBox="1">
            <a:spLocks noChangeArrowheads="1"/>
          </p:cNvSpPr>
          <p:nvPr/>
        </p:nvSpPr>
        <p:spPr bwMode="auto">
          <a:xfrm>
            <a:off x="381000" y="5715000"/>
            <a:ext cx="4324350" cy="261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100" b="1" i="0" u="none" strike="noStrike" cap="none" normalizeH="0" baseline="0" noProof="1" smtClean="0">
                <a:ln>
                  <a:noFill/>
                </a:ln>
                <a:solidFill>
                  <a:schemeClr val="tx1"/>
                </a:solidFill>
                <a:effectLst/>
                <a:latin typeface="Tahoma" pitchFamily="34" charset="0"/>
                <a:cs typeface="Arial" pitchFamily="34" charset="0"/>
              </a:rPr>
              <a:t>Kondisi saluran Sekunder Seketo Kanan</a:t>
            </a:r>
            <a:endParaRPr kumimoji="0" lang="id-ID" sz="1800" b="1"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228600" y="228600"/>
            <a:ext cx="8534400" cy="3754874"/>
          </a:xfrm>
          <a:prstGeom prst="rect">
            <a:avLst/>
          </a:prstGeom>
          <a:noFill/>
          <a:ln w="12700" cap="sq">
            <a:noFill/>
            <a:miter lim="800000"/>
            <a:headEnd type="none" w="sm" len="sm"/>
            <a:tailEnd type="none" w="sm" len="sm"/>
          </a:ln>
          <a:effectLst/>
        </p:spPr>
        <p:txBody>
          <a:bodyPr wrap="square">
            <a:spAutoFit/>
          </a:bodyPr>
          <a:lstStyle/>
          <a:p>
            <a:pPr algn="just"/>
            <a:r>
              <a:rPr lang="en-US" sz="2400" dirty="0" err="1" smtClean="0">
                <a:latin typeface="Century Gothic" pitchFamily="34" charset="0"/>
              </a:rPr>
              <a:t>Kerusakan</a:t>
            </a:r>
            <a:r>
              <a:rPr lang="en-US" sz="2400" dirty="0" smtClean="0">
                <a:latin typeface="Century Gothic" pitchFamily="34" charset="0"/>
              </a:rPr>
              <a:t> lining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terjadi</a:t>
            </a:r>
            <a:r>
              <a:rPr lang="en-US" sz="2400" dirty="0" smtClean="0">
                <a:latin typeface="Century Gothic" pitchFamily="34" charset="0"/>
              </a:rPr>
              <a:t> </a:t>
            </a:r>
            <a:r>
              <a:rPr lang="en-US" sz="2400" dirty="0" err="1" smtClean="0">
                <a:latin typeface="Century Gothic" pitchFamily="34" charset="0"/>
              </a:rPr>
              <a:t>dengan</a:t>
            </a:r>
            <a:r>
              <a:rPr lang="en-US" sz="2400" dirty="0" smtClean="0">
                <a:latin typeface="Century Gothic" pitchFamily="34" charset="0"/>
              </a:rPr>
              <a:t> </a:t>
            </a:r>
            <a:r>
              <a:rPr lang="en-US" sz="2400" dirty="0" err="1" smtClean="0">
                <a:latin typeface="Century Gothic" pitchFamily="34" charset="0"/>
              </a:rPr>
              <a:t>panjang</a:t>
            </a:r>
            <a:r>
              <a:rPr lang="en-US" sz="2400" dirty="0" smtClean="0">
                <a:latin typeface="Century Gothic" pitchFamily="34" charset="0"/>
              </a:rPr>
              <a:t> total 24 m (</a:t>
            </a:r>
            <a:r>
              <a:rPr lang="en-US" sz="2400" dirty="0" err="1" smtClean="0">
                <a:latin typeface="Century Gothic" pitchFamily="34" charset="0"/>
              </a:rPr>
              <a:t>Rusak</a:t>
            </a:r>
            <a:r>
              <a:rPr lang="en-US" sz="2400" dirty="0" smtClean="0">
                <a:latin typeface="Century Gothic" pitchFamily="34" charset="0"/>
              </a:rPr>
              <a:t> </a:t>
            </a:r>
            <a:r>
              <a:rPr lang="en-US" sz="2400" dirty="0" err="1" smtClean="0">
                <a:latin typeface="Century Gothic" pitchFamily="34" charset="0"/>
              </a:rPr>
              <a:t>Ringan</a:t>
            </a:r>
            <a:r>
              <a:rPr lang="en-US" sz="2400" dirty="0" smtClean="0">
                <a:latin typeface="Century Gothic" pitchFamily="34" charset="0"/>
              </a:rPr>
              <a:t>). </a:t>
            </a:r>
            <a:r>
              <a:rPr lang="en-US" sz="2400" dirty="0" err="1" smtClean="0">
                <a:latin typeface="Century Gothic" pitchFamily="34" charset="0"/>
              </a:rPr>
              <a:t>Sedangkan</a:t>
            </a:r>
            <a:r>
              <a:rPr lang="en-US" sz="2400" dirty="0" smtClean="0">
                <a:latin typeface="Century Gothic" pitchFamily="34" charset="0"/>
              </a:rPr>
              <a:t> </a:t>
            </a:r>
            <a:r>
              <a:rPr lang="en-US" sz="2400" dirty="0" err="1" smtClean="0">
                <a:latin typeface="Century Gothic" pitchFamily="34" charset="0"/>
              </a:rPr>
              <a:t>kerusakan</a:t>
            </a:r>
            <a:r>
              <a:rPr lang="en-US" sz="2400" dirty="0" smtClean="0">
                <a:latin typeface="Century Gothic" pitchFamily="34" charset="0"/>
              </a:rPr>
              <a:t> </a:t>
            </a:r>
            <a:r>
              <a:rPr lang="en-US" sz="2400" dirty="0" err="1" smtClean="0">
                <a:latin typeface="Century Gothic" pitchFamily="34" charset="0"/>
              </a:rPr>
              <a:t>pada</a:t>
            </a:r>
            <a:r>
              <a:rPr lang="en-US" sz="2400" dirty="0" smtClean="0">
                <a:latin typeface="Century Gothic" pitchFamily="34" charset="0"/>
              </a:rPr>
              <a:t> </a:t>
            </a:r>
            <a:r>
              <a:rPr lang="en-US" sz="2400" dirty="0" err="1" smtClean="0">
                <a:latin typeface="Century Gothic" pitchFamily="34" charset="0"/>
              </a:rPr>
              <a:t>dasar</a:t>
            </a:r>
            <a:r>
              <a:rPr lang="en-US" sz="2400" dirty="0" smtClean="0">
                <a:latin typeface="Century Gothic" pitchFamily="34" charset="0"/>
              </a:rPr>
              <a:t>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adalah</a:t>
            </a:r>
            <a:r>
              <a:rPr lang="en-US" sz="2400" dirty="0" smtClean="0">
                <a:latin typeface="Century Gothic" pitchFamily="34" charset="0"/>
              </a:rPr>
              <a:t> 124 m. </a:t>
            </a:r>
            <a:r>
              <a:rPr lang="en-US" sz="2400" dirty="0" err="1" smtClean="0">
                <a:latin typeface="Century Gothic" pitchFamily="34" charset="0"/>
              </a:rPr>
              <a:t>Bangunan</a:t>
            </a:r>
            <a:r>
              <a:rPr lang="en-US" sz="2400" dirty="0" smtClean="0">
                <a:latin typeface="Century Gothic" pitchFamily="34" charset="0"/>
              </a:rPr>
              <a:t> </a:t>
            </a:r>
            <a:r>
              <a:rPr lang="en-US" sz="2400" dirty="0" err="1" smtClean="0">
                <a:latin typeface="Century Gothic" pitchFamily="34" charset="0"/>
              </a:rPr>
              <a:t>irigasi</a:t>
            </a:r>
            <a:r>
              <a:rPr lang="en-US" sz="2400" dirty="0" smtClean="0">
                <a:latin typeface="Century Gothic" pitchFamily="34" charset="0"/>
              </a:rPr>
              <a:t> </a:t>
            </a:r>
            <a:r>
              <a:rPr lang="en-US" sz="2400" dirty="0" err="1" smtClean="0">
                <a:latin typeface="Century Gothic" pitchFamily="34" charset="0"/>
              </a:rPr>
              <a:t>disepanjang</a:t>
            </a:r>
            <a:r>
              <a:rPr lang="en-US" sz="2400" dirty="0" smtClean="0">
                <a:latin typeface="Century Gothic" pitchFamily="34" charset="0"/>
              </a:rPr>
              <a:t>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Sekunder</a:t>
            </a:r>
            <a:r>
              <a:rPr lang="en-US" sz="2400" dirty="0" smtClean="0">
                <a:latin typeface="Century Gothic" pitchFamily="34" charset="0"/>
              </a:rPr>
              <a:t> </a:t>
            </a:r>
            <a:r>
              <a:rPr lang="en-US" sz="2400" dirty="0" err="1" smtClean="0">
                <a:latin typeface="Century Gothic" pitchFamily="34" charset="0"/>
              </a:rPr>
              <a:t>Seketo</a:t>
            </a:r>
            <a:r>
              <a:rPr lang="en-US" sz="2400" dirty="0" smtClean="0">
                <a:latin typeface="Century Gothic" pitchFamily="34" charset="0"/>
              </a:rPr>
              <a:t> </a:t>
            </a:r>
            <a:r>
              <a:rPr lang="en-US" sz="2400" dirty="0" err="1" smtClean="0">
                <a:latin typeface="Century Gothic" pitchFamily="34" charset="0"/>
              </a:rPr>
              <a:t>Kanan</a:t>
            </a:r>
            <a:r>
              <a:rPr lang="en-US" sz="2400" dirty="0" smtClean="0">
                <a:latin typeface="Century Gothic" pitchFamily="34" charset="0"/>
              </a:rPr>
              <a:t> </a:t>
            </a:r>
            <a:r>
              <a:rPr lang="en-US" sz="2400" dirty="0" err="1" smtClean="0">
                <a:latin typeface="Century Gothic" pitchFamily="34" charset="0"/>
              </a:rPr>
              <a:t>adalah</a:t>
            </a:r>
            <a:r>
              <a:rPr lang="en-US" sz="2400" dirty="0" smtClean="0">
                <a:latin typeface="Century Gothic" pitchFamily="34" charset="0"/>
              </a:rPr>
              <a:t> 3 (</a:t>
            </a:r>
            <a:r>
              <a:rPr lang="en-US" sz="2400" dirty="0" err="1" smtClean="0">
                <a:latin typeface="Century Gothic" pitchFamily="34" charset="0"/>
              </a:rPr>
              <a:t>tiga</a:t>
            </a:r>
            <a:r>
              <a:rPr lang="en-US" sz="2400" dirty="0" smtClean="0">
                <a:latin typeface="Century Gothic" pitchFamily="34" charset="0"/>
              </a:rPr>
              <a:t>) </a:t>
            </a:r>
            <a:r>
              <a:rPr lang="en-US" sz="2400" dirty="0" err="1" smtClean="0">
                <a:latin typeface="Century Gothic" pitchFamily="34" charset="0"/>
              </a:rPr>
              <a:t>bangunan</a:t>
            </a:r>
            <a:r>
              <a:rPr lang="en-US" sz="2400" dirty="0" smtClean="0">
                <a:latin typeface="Century Gothic" pitchFamily="34" charset="0"/>
              </a:rPr>
              <a:t> </a:t>
            </a:r>
            <a:r>
              <a:rPr lang="en-US" sz="2400" dirty="0" err="1" smtClean="0">
                <a:latin typeface="Century Gothic" pitchFamily="34" charset="0"/>
              </a:rPr>
              <a:t>bagi</a:t>
            </a:r>
            <a:r>
              <a:rPr lang="en-US" sz="2400" dirty="0" smtClean="0">
                <a:latin typeface="Century Gothic" pitchFamily="34" charset="0"/>
              </a:rPr>
              <a:t> </a:t>
            </a:r>
            <a:r>
              <a:rPr lang="en-US" sz="2400" dirty="0" err="1" smtClean="0">
                <a:latin typeface="Century Gothic" pitchFamily="34" charset="0"/>
              </a:rPr>
              <a:t>sadap</a:t>
            </a:r>
            <a:r>
              <a:rPr lang="en-US" sz="2400" dirty="0" smtClean="0">
                <a:latin typeface="Century Gothic" pitchFamily="34" charset="0"/>
              </a:rPr>
              <a:t> </a:t>
            </a:r>
            <a:r>
              <a:rPr lang="en-US" sz="2400" dirty="0" err="1" smtClean="0">
                <a:latin typeface="Century Gothic" pitchFamily="34" charset="0"/>
              </a:rPr>
              <a:t>dan</a:t>
            </a:r>
            <a:r>
              <a:rPr lang="en-US" sz="2400" dirty="0" smtClean="0">
                <a:latin typeface="Century Gothic" pitchFamily="34" charset="0"/>
              </a:rPr>
              <a:t> 10 (</a:t>
            </a:r>
            <a:r>
              <a:rPr lang="en-US" sz="2400" dirty="0" err="1" smtClean="0">
                <a:latin typeface="Century Gothic" pitchFamily="34" charset="0"/>
              </a:rPr>
              <a:t>sepuluh</a:t>
            </a:r>
            <a:r>
              <a:rPr lang="en-US" sz="2400" dirty="0" smtClean="0">
                <a:latin typeface="Century Gothic" pitchFamily="34" charset="0"/>
              </a:rPr>
              <a:t>) </a:t>
            </a:r>
            <a:r>
              <a:rPr lang="en-US" sz="2400" dirty="0" err="1" smtClean="0">
                <a:latin typeface="Century Gothic" pitchFamily="34" charset="0"/>
              </a:rPr>
              <a:t>bangunan</a:t>
            </a:r>
            <a:r>
              <a:rPr lang="en-US" sz="2400" dirty="0" smtClean="0">
                <a:latin typeface="Century Gothic" pitchFamily="34" charset="0"/>
              </a:rPr>
              <a:t> </a:t>
            </a:r>
            <a:r>
              <a:rPr lang="en-US" sz="2400" dirty="0" err="1" smtClean="0">
                <a:latin typeface="Century Gothic" pitchFamily="34" charset="0"/>
              </a:rPr>
              <a:t>pelengkap</a:t>
            </a:r>
            <a:r>
              <a:rPr lang="en-US" sz="2400" dirty="0" smtClean="0">
                <a:latin typeface="Century Gothic" pitchFamily="34" charset="0"/>
              </a:rPr>
              <a:t>. </a:t>
            </a:r>
            <a:r>
              <a:rPr lang="en-US" sz="2400" dirty="0" err="1" smtClean="0">
                <a:latin typeface="Century Gothic" pitchFamily="34" charset="0"/>
              </a:rPr>
              <a:t>Kondisi</a:t>
            </a:r>
            <a:r>
              <a:rPr lang="en-US" sz="2400" dirty="0" smtClean="0">
                <a:latin typeface="Century Gothic" pitchFamily="34" charset="0"/>
              </a:rPr>
              <a:t> </a:t>
            </a:r>
            <a:r>
              <a:rPr lang="en-US" sz="2400" dirty="0" err="1" smtClean="0">
                <a:latin typeface="Century Gothic" pitchFamily="34" charset="0"/>
              </a:rPr>
              <a:t>bangunan</a:t>
            </a:r>
            <a:r>
              <a:rPr lang="en-US" sz="2400" dirty="0" smtClean="0">
                <a:latin typeface="Century Gothic" pitchFamily="34" charset="0"/>
              </a:rPr>
              <a:t> </a:t>
            </a:r>
            <a:r>
              <a:rPr lang="en-US" sz="2400" dirty="0" err="1" smtClean="0">
                <a:latin typeface="Century Gothic" pitchFamily="34" charset="0"/>
              </a:rPr>
              <a:t>bagi</a:t>
            </a:r>
            <a:r>
              <a:rPr lang="en-US" sz="2400" dirty="0" smtClean="0">
                <a:latin typeface="Century Gothic" pitchFamily="34" charset="0"/>
              </a:rPr>
              <a:t> </a:t>
            </a:r>
            <a:r>
              <a:rPr lang="en-US" sz="2400" dirty="0" err="1" smtClean="0">
                <a:latin typeface="Century Gothic" pitchFamily="34" charset="0"/>
              </a:rPr>
              <a:t>sadap</a:t>
            </a:r>
            <a:r>
              <a:rPr lang="en-US" sz="2400" dirty="0" smtClean="0">
                <a:latin typeface="Century Gothic" pitchFamily="34" charset="0"/>
              </a:rPr>
              <a:t> </a:t>
            </a:r>
            <a:r>
              <a:rPr lang="en-US" sz="2400" dirty="0" err="1" smtClean="0">
                <a:latin typeface="Century Gothic" pitchFamily="34" charset="0"/>
              </a:rPr>
              <a:t>adalah</a:t>
            </a:r>
            <a:r>
              <a:rPr lang="en-US" sz="2400" dirty="0" smtClean="0">
                <a:latin typeface="Century Gothic" pitchFamily="34" charset="0"/>
              </a:rPr>
              <a:t> </a:t>
            </a:r>
            <a:r>
              <a:rPr lang="en-US" sz="2400" dirty="0" err="1" smtClean="0">
                <a:latin typeface="Century Gothic" pitchFamily="34" charset="0"/>
              </a:rPr>
              <a:t>kondisi</a:t>
            </a:r>
            <a:r>
              <a:rPr lang="en-US" sz="2400" dirty="0" smtClean="0">
                <a:latin typeface="Century Gothic" pitchFamily="34" charset="0"/>
              </a:rPr>
              <a:t> </a:t>
            </a:r>
            <a:r>
              <a:rPr lang="en-US" sz="2400" dirty="0" err="1" smtClean="0">
                <a:latin typeface="Century Gothic" pitchFamily="34" charset="0"/>
              </a:rPr>
              <a:t>baik</a:t>
            </a:r>
            <a:r>
              <a:rPr lang="en-US" sz="2400" dirty="0" smtClean="0">
                <a:latin typeface="Century Gothic" pitchFamily="34" charset="0"/>
              </a:rPr>
              <a:t> 1 </a:t>
            </a:r>
            <a:r>
              <a:rPr lang="en-US" sz="2400" dirty="0" err="1" smtClean="0">
                <a:latin typeface="Century Gothic" pitchFamily="34" charset="0"/>
              </a:rPr>
              <a:t>buah</a:t>
            </a:r>
            <a:r>
              <a:rPr lang="en-US" sz="2400" dirty="0" smtClean="0">
                <a:latin typeface="Century Gothic" pitchFamily="34" charset="0"/>
              </a:rPr>
              <a:t>, </a:t>
            </a:r>
            <a:r>
              <a:rPr lang="en-US" sz="2400" dirty="0" err="1" smtClean="0">
                <a:latin typeface="Century Gothic" pitchFamily="34" charset="0"/>
              </a:rPr>
              <a:t>rusak</a:t>
            </a:r>
            <a:r>
              <a:rPr lang="en-US" sz="2400" dirty="0" smtClean="0">
                <a:latin typeface="Century Gothic" pitchFamily="34" charset="0"/>
              </a:rPr>
              <a:t> </a:t>
            </a:r>
            <a:r>
              <a:rPr lang="en-US" sz="2400" dirty="0" err="1" smtClean="0">
                <a:latin typeface="Century Gothic" pitchFamily="34" charset="0"/>
              </a:rPr>
              <a:t>ringan</a:t>
            </a:r>
            <a:r>
              <a:rPr lang="en-US" sz="2400" dirty="0" smtClean="0">
                <a:latin typeface="Century Gothic" pitchFamily="34" charset="0"/>
              </a:rPr>
              <a:t> 1 </a:t>
            </a:r>
            <a:r>
              <a:rPr lang="en-US" sz="2400" dirty="0" err="1" smtClean="0">
                <a:latin typeface="Century Gothic" pitchFamily="34" charset="0"/>
              </a:rPr>
              <a:t>buah</a:t>
            </a:r>
            <a:r>
              <a:rPr lang="en-US" sz="2400" dirty="0" smtClean="0">
                <a:latin typeface="Century Gothic" pitchFamily="34" charset="0"/>
              </a:rPr>
              <a:t> </a:t>
            </a:r>
            <a:r>
              <a:rPr lang="en-US" sz="2400" dirty="0" err="1" smtClean="0">
                <a:latin typeface="Century Gothic" pitchFamily="34" charset="0"/>
              </a:rPr>
              <a:t>dan</a:t>
            </a:r>
            <a:r>
              <a:rPr lang="en-US" sz="2400" dirty="0" smtClean="0">
                <a:latin typeface="Century Gothic" pitchFamily="34" charset="0"/>
              </a:rPr>
              <a:t> </a:t>
            </a:r>
            <a:r>
              <a:rPr lang="en-US" sz="2400" dirty="0" err="1" smtClean="0">
                <a:latin typeface="Century Gothic" pitchFamily="34" charset="0"/>
              </a:rPr>
              <a:t>rusak</a:t>
            </a:r>
            <a:r>
              <a:rPr lang="en-US" sz="2400" dirty="0" smtClean="0">
                <a:latin typeface="Century Gothic" pitchFamily="34" charset="0"/>
              </a:rPr>
              <a:t> </a:t>
            </a:r>
            <a:r>
              <a:rPr lang="en-US" sz="2400" dirty="0" err="1" smtClean="0">
                <a:latin typeface="Century Gothic" pitchFamily="34" charset="0"/>
              </a:rPr>
              <a:t>berat</a:t>
            </a:r>
            <a:r>
              <a:rPr lang="en-US" sz="2400" dirty="0" smtClean="0">
                <a:latin typeface="Century Gothic" pitchFamily="34" charset="0"/>
              </a:rPr>
              <a:t> 1 </a:t>
            </a:r>
            <a:r>
              <a:rPr lang="en-US" sz="2400" dirty="0" err="1" smtClean="0">
                <a:latin typeface="Century Gothic" pitchFamily="34" charset="0"/>
              </a:rPr>
              <a:t>buah</a:t>
            </a:r>
            <a:r>
              <a:rPr lang="en-US" sz="2400" dirty="0" smtClean="0">
                <a:latin typeface="Century Gothic" pitchFamily="34" charset="0"/>
              </a:rPr>
              <a:t>. </a:t>
            </a:r>
            <a:r>
              <a:rPr lang="en-US" sz="2400" dirty="0" err="1" smtClean="0">
                <a:latin typeface="Century Gothic" pitchFamily="34" charset="0"/>
              </a:rPr>
              <a:t>Sedangkan</a:t>
            </a:r>
            <a:r>
              <a:rPr lang="en-US" sz="2400" dirty="0" smtClean="0">
                <a:latin typeface="Century Gothic" pitchFamily="34" charset="0"/>
              </a:rPr>
              <a:t> </a:t>
            </a:r>
            <a:r>
              <a:rPr lang="en-US" sz="2400" dirty="0" err="1" smtClean="0">
                <a:latin typeface="Century Gothic" pitchFamily="34" charset="0"/>
              </a:rPr>
              <a:t>kondisi</a:t>
            </a:r>
            <a:r>
              <a:rPr lang="en-US" sz="2400" dirty="0" smtClean="0">
                <a:latin typeface="Century Gothic" pitchFamily="34" charset="0"/>
              </a:rPr>
              <a:t> </a:t>
            </a:r>
            <a:r>
              <a:rPr lang="en-US" sz="2400" dirty="0" err="1" smtClean="0">
                <a:latin typeface="Century Gothic" pitchFamily="34" charset="0"/>
              </a:rPr>
              <a:t>bangunan</a:t>
            </a:r>
            <a:r>
              <a:rPr lang="en-US" sz="2400" dirty="0" smtClean="0">
                <a:latin typeface="Century Gothic" pitchFamily="34" charset="0"/>
              </a:rPr>
              <a:t> </a:t>
            </a:r>
            <a:r>
              <a:rPr lang="en-US" sz="2400" dirty="0" err="1" smtClean="0">
                <a:latin typeface="Century Gothic" pitchFamily="34" charset="0"/>
              </a:rPr>
              <a:t>pelengkap</a:t>
            </a:r>
            <a:r>
              <a:rPr lang="en-US" sz="2400" dirty="0" smtClean="0">
                <a:latin typeface="Century Gothic" pitchFamily="34" charset="0"/>
              </a:rPr>
              <a:t> rata-rata </a:t>
            </a:r>
            <a:r>
              <a:rPr lang="en-US" sz="2400" dirty="0" err="1" smtClean="0">
                <a:latin typeface="Century Gothic" pitchFamily="34" charset="0"/>
              </a:rPr>
              <a:t>rusak</a:t>
            </a:r>
            <a:r>
              <a:rPr lang="en-US" sz="2400" dirty="0" smtClean="0">
                <a:latin typeface="Century Gothic" pitchFamily="34" charset="0"/>
              </a:rPr>
              <a:t> </a:t>
            </a:r>
            <a:r>
              <a:rPr lang="en-US" sz="2400" dirty="0" err="1" smtClean="0">
                <a:latin typeface="Century Gothic" pitchFamily="34" charset="0"/>
              </a:rPr>
              <a:t>ringan</a:t>
            </a:r>
            <a:r>
              <a:rPr lang="en-US" sz="2400" dirty="0" smtClean="0">
                <a:latin typeface="Century Gothic" pitchFamily="34" charset="0"/>
              </a:rPr>
              <a:t>.</a:t>
            </a:r>
            <a:endParaRPr lang="id-ID" sz="2400" dirty="0" smtClean="0">
              <a:latin typeface="Century Gothic" pitchFamily="34" charset="0"/>
            </a:endParaRPr>
          </a:p>
          <a:p>
            <a:pPr algn="just"/>
            <a:endParaRPr lang="id-ID" sz="2200" dirty="0">
              <a:latin typeface="Century Gothic" pitchFamily="34" charset="0"/>
            </a:endParaRPr>
          </a:p>
        </p:txBody>
      </p:sp>
      <p:pic>
        <p:nvPicPr>
          <p:cNvPr id="1026" name="Picture 4" descr="ALIM2278.JPG"/>
          <p:cNvPicPr>
            <a:picLocks noChangeAspect="1" noChangeArrowheads="1"/>
          </p:cNvPicPr>
          <p:nvPr/>
        </p:nvPicPr>
        <p:blipFill>
          <a:blip r:embed="rId2" cstate="email"/>
          <a:srcRect/>
          <a:stretch>
            <a:fillRect/>
          </a:stretch>
        </p:blipFill>
        <p:spPr bwMode="auto">
          <a:xfrm>
            <a:off x="14514" y="3657600"/>
            <a:ext cx="2788570" cy="2160000"/>
          </a:xfrm>
          <a:prstGeom prst="rect">
            <a:avLst/>
          </a:prstGeom>
          <a:noFill/>
          <a:ln w="9525">
            <a:solidFill>
              <a:srgbClr val="FF0000"/>
            </a:solidFill>
            <a:miter lim="800000"/>
            <a:headEnd/>
            <a:tailEnd/>
          </a:ln>
          <a:effectLst/>
        </p:spPr>
      </p:pic>
      <p:pic>
        <p:nvPicPr>
          <p:cNvPr id="1027" name="Picture 5" descr="ALIM2261.JPG"/>
          <p:cNvPicPr>
            <a:picLocks noChangeAspect="1" noChangeArrowheads="1"/>
          </p:cNvPicPr>
          <p:nvPr/>
        </p:nvPicPr>
        <p:blipFill>
          <a:blip r:embed="rId3" cstate="email"/>
          <a:srcRect/>
          <a:stretch>
            <a:fillRect/>
          </a:stretch>
        </p:blipFill>
        <p:spPr bwMode="auto">
          <a:xfrm>
            <a:off x="2837539" y="3657601"/>
            <a:ext cx="2897232" cy="2160000"/>
          </a:xfrm>
          <a:prstGeom prst="rect">
            <a:avLst/>
          </a:prstGeom>
          <a:noFill/>
          <a:ln w="9525">
            <a:solidFill>
              <a:srgbClr val="FF0000"/>
            </a:solidFill>
            <a:miter lim="800000"/>
            <a:headEnd/>
            <a:tailEnd/>
          </a:ln>
          <a:effectLst/>
        </p:spPr>
      </p:pic>
      <p:pic>
        <p:nvPicPr>
          <p:cNvPr id="1028" name="Picture 6" descr="ALIM2182.JPG"/>
          <p:cNvPicPr>
            <a:picLocks noChangeAspect="1" noChangeArrowheads="1"/>
          </p:cNvPicPr>
          <p:nvPr/>
        </p:nvPicPr>
        <p:blipFill>
          <a:blip r:embed="rId4" cstate="email"/>
          <a:srcRect/>
          <a:stretch>
            <a:fillRect/>
          </a:stretch>
        </p:blipFill>
        <p:spPr bwMode="auto">
          <a:xfrm>
            <a:off x="5758542" y="3657600"/>
            <a:ext cx="3360625" cy="2160000"/>
          </a:xfrm>
          <a:prstGeom prst="rect">
            <a:avLst/>
          </a:prstGeom>
          <a:noFill/>
          <a:ln w="9525">
            <a:solidFill>
              <a:srgbClr val="FF0000"/>
            </a:solidFill>
            <a:miter lim="800000"/>
            <a:headEnd/>
            <a:tailEnd/>
          </a:ln>
          <a:effectLst/>
        </p:spPr>
      </p:pic>
      <p:sp>
        <p:nvSpPr>
          <p:cNvPr id="1029" name="Text Box 5"/>
          <p:cNvSpPr txBox="1">
            <a:spLocks noChangeArrowheads="1"/>
          </p:cNvSpPr>
          <p:nvPr/>
        </p:nvSpPr>
        <p:spPr bwMode="auto">
          <a:xfrm>
            <a:off x="1295400" y="6019800"/>
            <a:ext cx="6248400"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400" b="1" i="0" u="none" strike="noStrike" cap="none" normalizeH="0" baseline="0" noProof="1" smtClean="0">
                <a:ln>
                  <a:noFill/>
                </a:ln>
                <a:solidFill>
                  <a:schemeClr val="tx1"/>
                </a:solidFill>
                <a:effectLst/>
                <a:latin typeface="Century Gothic" pitchFamily="34" charset="0"/>
                <a:cs typeface="Arial" pitchFamily="34" charset="0"/>
              </a:rPr>
              <a:t>Kondisi bangunan irigasi di sepanjang Sal. Sek. Seketo Kanan.</a:t>
            </a:r>
            <a:endParaRPr kumimoji="0" lang="id-ID" sz="1400" b="1" i="0" u="none" strike="noStrike" cap="none" normalizeH="0" baseline="0" smtClean="0">
              <a:ln>
                <a:noFill/>
              </a:ln>
              <a:solidFill>
                <a:schemeClr val="tx1"/>
              </a:solidFill>
              <a:effectLst/>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228600" y="228600"/>
            <a:ext cx="8534400" cy="3477875"/>
          </a:xfrm>
          <a:prstGeom prst="rect">
            <a:avLst/>
          </a:prstGeom>
          <a:noFill/>
          <a:ln w="12700" cap="sq">
            <a:noFill/>
            <a:miter lim="800000"/>
            <a:headEnd type="none" w="sm" len="sm"/>
            <a:tailEnd type="none" w="sm" len="sm"/>
          </a:ln>
          <a:effectLst/>
        </p:spPr>
        <p:txBody>
          <a:bodyPr wrap="square">
            <a:spAutoFit/>
          </a:bodyPr>
          <a:lstStyle/>
          <a:p>
            <a:pPr lvl="0" algn="just"/>
            <a:r>
              <a:rPr lang="en-US" sz="2200" b="1" dirty="0" err="1" smtClean="0">
                <a:latin typeface="Century Gothic" pitchFamily="34" charset="0"/>
              </a:rPr>
              <a:t>Saluran</a:t>
            </a:r>
            <a:r>
              <a:rPr lang="en-US" sz="2200" b="1" dirty="0" smtClean="0">
                <a:latin typeface="Century Gothic" pitchFamily="34" charset="0"/>
              </a:rPr>
              <a:t> </a:t>
            </a:r>
            <a:r>
              <a:rPr lang="en-US" sz="2200" b="1" dirty="0" err="1" smtClean="0">
                <a:latin typeface="Century Gothic" pitchFamily="34" charset="0"/>
              </a:rPr>
              <a:t>Sekunder</a:t>
            </a:r>
            <a:r>
              <a:rPr lang="en-US" sz="2200" b="1" dirty="0" smtClean="0">
                <a:latin typeface="Century Gothic" pitchFamily="34" charset="0"/>
              </a:rPr>
              <a:t> </a:t>
            </a:r>
            <a:r>
              <a:rPr lang="en-US" sz="2200" b="1" dirty="0" err="1" smtClean="0">
                <a:latin typeface="Century Gothic" pitchFamily="34" charset="0"/>
              </a:rPr>
              <a:t>Seketo</a:t>
            </a:r>
            <a:r>
              <a:rPr lang="en-US" sz="2200" b="1" dirty="0" smtClean="0">
                <a:latin typeface="Century Gothic" pitchFamily="34" charset="0"/>
              </a:rPr>
              <a:t> </a:t>
            </a:r>
            <a:r>
              <a:rPr lang="id-ID" sz="2200" b="1" dirty="0" smtClean="0">
                <a:latin typeface="Century Gothic" pitchFamily="34" charset="0"/>
              </a:rPr>
              <a:t>Kiri</a:t>
            </a:r>
          </a:p>
          <a:p>
            <a:pPr algn="just"/>
            <a:r>
              <a:rPr lang="en-US" sz="2200" dirty="0" err="1" smtClean="0">
                <a:latin typeface="Century Gothic" pitchFamily="34" charset="0"/>
              </a:rPr>
              <a:t>Panjang</a:t>
            </a:r>
            <a:r>
              <a:rPr lang="en-US" sz="2200" dirty="0" smtClean="0">
                <a:latin typeface="Century Gothic" pitchFamily="34" charset="0"/>
              </a:rPr>
              <a:t> total </a:t>
            </a:r>
            <a:r>
              <a:rPr lang="en-US" sz="2200" dirty="0" err="1" smtClean="0">
                <a:latin typeface="Century Gothic" pitchFamily="34" charset="0"/>
              </a:rPr>
              <a:t>Saluran</a:t>
            </a:r>
            <a:r>
              <a:rPr lang="en-US" sz="2200" dirty="0" smtClean="0">
                <a:latin typeface="Century Gothic" pitchFamily="34" charset="0"/>
              </a:rPr>
              <a:t> </a:t>
            </a:r>
            <a:r>
              <a:rPr lang="en-US" sz="2200" dirty="0" err="1" smtClean="0">
                <a:latin typeface="Century Gothic" pitchFamily="34" charset="0"/>
              </a:rPr>
              <a:t>Sekunder</a:t>
            </a:r>
            <a:r>
              <a:rPr lang="en-US" sz="2200" dirty="0" smtClean="0">
                <a:latin typeface="Century Gothic" pitchFamily="34" charset="0"/>
              </a:rPr>
              <a:t> </a:t>
            </a:r>
            <a:r>
              <a:rPr lang="en-US" sz="2200" dirty="0" err="1" smtClean="0">
                <a:latin typeface="Century Gothic" pitchFamily="34" charset="0"/>
              </a:rPr>
              <a:t>Seketo</a:t>
            </a:r>
            <a:r>
              <a:rPr lang="en-US" sz="2200" dirty="0" smtClean="0">
                <a:latin typeface="Century Gothic" pitchFamily="34" charset="0"/>
              </a:rPr>
              <a:t> </a:t>
            </a:r>
            <a:r>
              <a:rPr lang="en-US" sz="2200" dirty="0" err="1" smtClean="0">
                <a:latin typeface="Century Gothic" pitchFamily="34" charset="0"/>
              </a:rPr>
              <a:t>Kiri</a:t>
            </a:r>
            <a:r>
              <a:rPr lang="en-US" sz="2200" dirty="0" smtClean="0">
                <a:latin typeface="Century Gothic" pitchFamily="34" charset="0"/>
              </a:rPr>
              <a:t> </a:t>
            </a:r>
            <a:r>
              <a:rPr lang="en-US" sz="2200" dirty="0" err="1" smtClean="0">
                <a:latin typeface="Century Gothic" pitchFamily="34" charset="0"/>
              </a:rPr>
              <a:t>adalah</a:t>
            </a:r>
            <a:r>
              <a:rPr lang="en-US" sz="2200" dirty="0" smtClean="0">
                <a:latin typeface="Century Gothic" pitchFamily="34" charset="0"/>
              </a:rPr>
              <a:t> 2.910 m, </a:t>
            </a:r>
            <a:r>
              <a:rPr lang="en-US" sz="2200" dirty="0" err="1" smtClean="0">
                <a:latin typeface="Century Gothic" pitchFamily="34" charset="0"/>
              </a:rPr>
              <a:t>direncanakan</a:t>
            </a:r>
            <a:r>
              <a:rPr lang="en-US" sz="2200" dirty="0" smtClean="0">
                <a:latin typeface="Century Gothic" pitchFamily="34" charset="0"/>
              </a:rPr>
              <a:t> </a:t>
            </a:r>
            <a:r>
              <a:rPr lang="en-US" sz="2200" dirty="0" err="1" smtClean="0">
                <a:latin typeface="Century Gothic" pitchFamily="34" charset="0"/>
              </a:rPr>
              <a:t>pada</a:t>
            </a:r>
            <a:r>
              <a:rPr lang="en-US" sz="2200" dirty="0" smtClean="0">
                <a:latin typeface="Century Gothic" pitchFamily="34" charset="0"/>
              </a:rPr>
              <a:t> </a:t>
            </a:r>
            <a:r>
              <a:rPr lang="en-US" sz="2200" dirty="0" err="1" smtClean="0">
                <a:latin typeface="Century Gothic" pitchFamily="34" charset="0"/>
              </a:rPr>
              <a:t>saat</a:t>
            </a:r>
            <a:r>
              <a:rPr lang="en-US" sz="2200" dirty="0" smtClean="0">
                <a:latin typeface="Century Gothic" pitchFamily="34" charset="0"/>
              </a:rPr>
              <a:t> </a:t>
            </a:r>
            <a:r>
              <a:rPr lang="en-US" sz="2200" dirty="0" err="1" smtClean="0">
                <a:latin typeface="Century Gothic" pitchFamily="34" charset="0"/>
              </a:rPr>
              <a:t>awal</a:t>
            </a:r>
            <a:r>
              <a:rPr lang="en-US" sz="2200" dirty="0" smtClean="0">
                <a:latin typeface="Century Gothic" pitchFamily="34" charset="0"/>
              </a:rPr>
              <a:t> </a:t>
            </a:r>
            <a:r>
              <a:rPr lang="en-US" sz="2200" dirty="0" err="1" smtClean="0">
                <a:latin typeface="Century Gothic" pitchFamily="34" charset="0"/>
              </a:rPr>
              <a:t>pengembangan</a:t>
            </a:r>
            <a:r>
              <a:rPr lang="en-US" sz="2200" dirty="0" smtClean="0">
                <a:latin typeface="Century Gothic" pitchFamily="34" charset="0"/>
              </a:rPr>
              <a:t> </a:t>
            </a:r>
            <a:r>
              <a:rPr lang="en-US" sz="2200" dirty="0" err="1" smtClean="0">
                <a:latin typeface="Century Gothic" pitchFamily="34" charset="0"/>
              </a:rPr>
              <a:t>mempunyai</a:t>
            </a:r>
            <a:r>
              <a:rPr lang="en-US" sz="2200" dirty="0" smtClean="0">
                <a:latin typeface="Century Gothic" pitchFamily="34" charset="0"/>
              </a:rPr>
              <a:t> </a:t>
            </a:r>
            <a:r>
              <a:rPr lang="en-US" sz="2200" dirty="0" err="1" smtClean="0">
                <a:latin typeface="Century Gothic" pitchFamily="34" charset="0"/>
              </a:rPr>
              <a:t>beban</a:t>
            </a:r>
            <a:r>
              <a:rPr lang="en-US" sz="2200" dirty="0" smtClean="0">
                <a:latin typeface="Century Gothic" pitchFamily="34" charset="0"/>
              </a:rPr>
              <a:t> areal </a:t>
            </a:r>
            <a:r>
              <a:rPr lang="en-US" sz="2200" dirty="0" err="1" smtClean="0">
                <a:latin typeface="Century Gothic" pitchFamily="34" charset="0"/>
              </a:rPr>
              <a:t>layanan</a:t>
            </a:r>
            <a:r>
              <a:rPr lang="en-US" sz="2200" dirty="0" smtClean="0">
                <a:latin typeface="Century Gothic" pitchFamily="34" charset="0"/>
              </a:rPr>
              <a:t> </a:t>
            </a:r>
            <a:r>
              <a:rPr lang="en-US" sz="2200" dirty="0" err="1" smtClean="0">
                <a:latin typeface="Century Gothic" pitchFamily="34" charset="0"/>
              </a:rPr>
              <a:t>seluas</a:t>
            </a:r>
            <a:r>
              <a:rPr lang="en-US" sz="2200" dirty="0" smtClean="0">
                <a:latin typeface="Century Gothic" pitchFamily="34" charset="0"/>
              </a:rPr>
              <a:t> 1.765 Ha.</a:t>
            </a:r>
            <a:endParaRPr lang="id-ID" sz="2200" dirty="0" smtClean="0">
              <a:latin typeface="Century Gothic" pitchFamily="34" charset="0"/>
            </a:endParaRPr>
          </a:p>
          <a:p>
            <a:pPr algn="just"/>
            <a:r>
              <a:rPr lang="en-US" sz="2200" dirty="0" err="1" smtClean="0">
                <a:latin typeface="Century Gothic" pitchFamily="34" charset="0"/>
              </a:rPr>
              <a:t>Seluruh</a:t>
            </a:r>
            <a:r>
              <a:rPr lang="en-US" sz="2200" dirty="0" smtClean="0">
                <a:latin typeface="Century Gothic" pitchFamily="34" charset="0"/>
              </a:rPr>
              <a:t> lining </a:t>
            </a:r>
            <a:r>
              <a:rPr lang="en-US" sz="2200" dirty="0" err="1" smtClean="0">
                <a:latin typeface="Century Gothic" pitchFamily="34" charset="0"/>
              </a:rPr>
              <a:t>saluran</a:t>
            </a:r>
            <a:r>
              <a:rPr lang="en-US" sz="2200" dirty="0" smtClean="0">
                <a:latin typeface="Century Gothic" pitchFamily="34" charset="0"/>
              </a:rPr>
              <a:t> </a:t>
            </a:r>
            <a:r>
              <a:rPr lang="en-US" sz="2200" dirty="0" err="1" smtClean="0">
                <a:latin typeface="Century Gothic" pitchFamily="34" charset="0"/>
              </a:rPr>
              <a:t>dibangun</a:t>
            </a:r>
            <a:r>
              <a:rPr lang="en-US" sz="2200" dirty="0" smtClean="0">
                <a:latin typeface="Century Gothic" pitchFamily="34" charset="0"/>
              </a:rPr>
              <a:t> </a:t>
            </a:r>
            <a:r>
              <a:rPr lang="en-US" sz="2200" dirty="0" err="1" smtClean="0">
                <a:latin typeface="Century Gothic" pitchFamily="34" charset="0"/>
              </a:rPr>
              <a:t>dengan</a:t>
            </a:r>
            <a:r>
              <a:rPr lang="en-US" sz="2200" dirty="0" smtClean="0">
                <a:latin typeface="Century Gothic" pitchFamily="34" charset="0"/>
              </a:rPr>
              <a:t> </a:t>
            </a:r>
            <a:r>
              <a:rPr lang="en-US" sz="2200" dirty="0" err="1" smtClean="0">
                <a:latin typeface="Century Gothic" pitchFamily="34" charset="0"/>
              </a:rPr>
              <a:t>konstruksi</a:t>
            </a:r>
            <a:r>
              <a:rPr lang="en-US" sz="2200" dirty="0" smtClean="0">
                <a:latin typeface="Century Gothic" pitchFamily="34" charset="0"/>
              </a:rPr>
              <a:t> </a:t>
            </a:r>
            <a:r>
              <a:rPr lang="en-US" sz="2200" dirty="0" err="1" smtClean="0">
                <a:latin typeface="Century Gothic" pitchFamily="34" charset="0"/>
              </a:rPr>
              <a:t>pasangan</a:t>
            </a:r>
            <a:r>
              <a:rPr lang="en-US" sz="2200" dirty="0" smtClean="0">
                <a:latin typeface="Century Gothic" pitchFamily="34" charset="0"/>
              </a:rPr>
              <a:t> </a:t>
            </a:r>
            <a:r>
              <a:rPr lang="en-US" sz="2200" dirty="0" err="1" smtClean="0">
                <a:latin typeface="Century Gothic" pitchFamily="34" charset="0"/>
              </a:rPr>
              <a:t>batu</a:t>
            </a:r>
            <a:r>
              <a:rPr lang="en-US" sz="2200" dirty="0" smtClean="0">
                <a:latin typeface="Century Gothic" pitchFamily="34" charset="0"/>
              </a:rPr>
              <a:t>. </a:t>
            </a:r>
            <a:r>
              <a:rPr lang="en-US" sz="2200" dirty="0" err="1" smtClean="0">
                <a:latin typeface="Century Gothic" pitchFamily="34" charset="0"/>
              </a:rPr>
              <a:t>Kondisi</a:t>
            </a:r>
            <a:r>
              <a:rPr lang="en-US" sz="2200" dirty="0" smtClean="0">
                <a:latin typeface="Century Gothic" pitchFamily="34" charset="0"/>
              </a:rPr>
              <a:t> </a:t>
            </a:r>
            <a:r>
              <a:rPr lang="en-US" sz="2200" dirty="0" err="1" smtClean="0">
                <a:latin typeface="Century Gothic" pitchFamily="34" charset="0"/>
              </a:rPr>
              <a:t>sampai</a:t>
            </a:r>
            <a:r>
              <a:rPr lang="en-US" sz="2200" dirty="0" smtClean="0">
                <a:latin typeface="Century Gothic" pitchFamily="34" charset="0"/>
              </a:rPr>
              <a:t> </a:t>
            </a:r>
            <a:r>
              <a:rPr lang="en-US" sz="2200" dirty="0" err="1" smtClean="0">
                <a:latin typeface="Century Gothic" pitchFamily="34" charset="0"/>
              </a:rPr>
              <a:t>saat</a:t>
            </a:r>
            <a:r>
              <a:rPr lang="en-US" sz="2200" dirty="0" smtClean="0">
                <a:latin typeface="Century Gothic" pitchFamily="34" charset="0"/>
              </a:rPr>
              <a:t> </a:t>
            </a:r>
            <a:r>
              <a:rPr lang="en-US" sz="2200" dirty="0" err="1" smtClean="0">
                <a:latin typeface="Century Gothic" pitchFamily="34" charset="0"/>
              </a:rPr>
              <a:t>ini</a:t>
            </a:r>
            <a:r>
              <a:rPr lang="en-US" sz="2200" dirty="0" smtClean="0">
                <a:latin typeface="Century Gothic" pitchFamily="34" charset="0"/>
              </a:rPr>
              <a:t> </a:t>
            </a:r>
            <a:r>
              <a:rPr lang="en-US" sz="2200" dirty="0" err="1" smtClean="0">
                <a:latin typeface="Century Gothic" pitchFamily="34" charset="0"/>
              </a:rPr>
              <a:t>secara</a:t>
            </a:r>
            <a:r>
              <a:rPr lang="en-US" sz="2200" dirty="0" smtClean="0">
                <a:latin typeface="Century Gothic" pitchFamily="34" charset="0"/>
              </a:rPr>
              <a:t> </a:t>
            </a:r>
            <a:r>
              <a:rPr lang="en-US" sz="2200" dirty="0" err="1" smtClean="0">
                <a:latin typeface="Century Gothic" pitchFamily="34" charset="0"/>
              </a:rPr>
              <a:t>umum</a:t>
            </a:r>
            <a:r>
              <a:rPr lang="en-US" sz="2200" dirty="0" smtClean="0">
                <a:latin typeface="Century Gothic" pitchFamily="34" charset="0"/>
              </a:rPr>
              <a:t> </a:t>
            </a:r>
            <a:r>
              <a:rPr lang="en-US" sz="2200" dirty="0" err="1" smtClean="0">
                <a:latin typeface="Century Gothic" pitchFamily="34" charset="0"/>
              </a:rPr>
              <a:t>adalah</a:t>
            </a:r>
            <a:r>
              <a:rPr lang="en-US" sz="2200" dirty="0" smtClean="0">
                <a:latin typeface="Century Gothic" pitchFamily="34" charset="0"/>
              </a:rPr>
              <a:t> </a:t>
            </a:r>
            <a:r>
              <a:rPr lang="en-US" sz="2200" dirty="0" err="1" smtClean="0">
                <a:latin typeface="Century Gothic" pitchFamily="34" charset="0"/>
              </a:rPr>
              <a:t>rusak</a:t>
            </a:r>
            <a:r>
              <a:rPr lang="en-US" sz="2200" dirty="0" smtClean="0">
                <a:latin typeface="Century Gothic" pitchFamily="34" charset="0"/>
              </a:rPr>
              <a:t> </a:t>
            </a:r>
            <a:r>
              <a:rPr lang="en-US" sz="2200" dirty="0" err="1" smtClean="0">
                <a:latin typeface="Century Gothic" pitchFamily="34" charset="0"/>
              </a:rPr>
              <a:t>berat</a:t>
            </a:r>
            <a:r>
              <a:rPr lang="en-US" sz="2200" dirty="0" smtClean="0">
                <a:latin typeface="Century Gothic" pitchFamily="34" charset="0"/>
              </a:rPr>
              <a:t>. </a:t>
            </a:r>
            <a:r>
              <a:rPr lang="en-US" sz="2200" dirty="0" err="1" smtClean="0">
                <a:latin typeface="Century Gothic" pitchFamily="34" charset="0"/>
              </a:rPr>
              <a:t>Terjadi</a:t>
            </a:r>
            <a:r>
              <a:rPr lang="en-US" sz="2200" dirty="0" smtClean="0">
                <a:latin typeface="Century Gothic" pitchFamily="34" charset="0"/>
              </a:rPr>
              <a:t> </a:t>
            </a:r>
            <a:r>
              <a:rPr lang="en-US" sz="2200" dirty="0" err="1" smtClean="0">
                <a:latin typeface="Century Gothic" pitchFamily="34" charset="0"/>
              </a:rPr>
              <a:t>sedimentasi</a:t>
            </a:r>
            <a:r>
              <a:rPr lang="en-US" sz="2200" dirty="0" smtClean="0">
                <a:latin typeface="Century Gothic" pitchFamily="34" charset="0"/>
              </a:rPr>
              <a:t> </a:t>
            </a:r>
            <a:r>
              <a:rPr lang="en-US" sz="2200" dirty="0" err="1" smtClean="0">
                <a:latin typeface="Century Gothic" pitchFamily="34" charset="0"/>
              </a:rPr>
              <a:t>dengan</a:t>
            </a:r>
            <a:r>
              <a:rPr lang="en-US" sz="2200" dirty="0" smtClean="0">
                <a:latin typeface="Century Gothic" pitchFamily="34" charset="0"/>
              </a:rPr>
              <a:t> </a:t>
            </a:r>
            <a:r>
              <a:rPr lang="en-US" sz="2200" dirty="0" err="1" smtClean="0">
                <a:latin typeface="Century Gothic" pitchFamily="34" charset="0"/>
              </a:rPr>
              <a:t>ketebalan</a:t>
            </a:r>
            <a:r>
              <a:rPr lang="en-US" sz="2200" dirty="0" smtClean="0">
                <a:latin typeface="Century Gothic" pitchFamily="34" charset="0"/>
              </a:rPr>
              <a:t> </a:t>
            </a:r>
            <a:r>
              <a:rPr lang="en-US" sz="2200" dirty="0" err="1" smtClean="0">
                <a:latin typeface="Century Gothic" pitchFamily="34" charset="0"/>
              </a:rPr>
              <a:t>sekitar</a:t>
            </a:r>
            <a:r>
              <a:rPr lang="en-US" sz="2200" dirty="0" smtClean="0">
                <a:latin typeface="Century Gothic" pitchFamily="34" charset="0"/>
              </a:rPr>
              <a:t> </a:t>
            </a:r>
            <a:r>
              <a:rPr lang="id-ID" sz="2200" dirty="0" smtClean="0">
                <a:latin typeface="Century Gothic" pitchFamily="34" charset="0"/>
              </a:rPr>
              <a:t>30</a:t>
            </a:r>
            <a:r>
              <a:rPr lang="en-US" sz="2200" dirty="0" smtClean="0">
                <a:latin typeface="Century Gothic" pitchFamily="34" charset="0"/>
              </a:rPr>
              <a:t> cm </a:t>
            </a:r>
            <a:r>
              <a:rPr lang="en-US" sz="2200" dirty="0" err="1" smtClean="0">
                <a:latin typeface="Century Gothic" pitchFamily="34" charset="0"/>
              </a:rPr>
              <a:t>dan</a:t>
            </a:r>
            <a:r>
              <a:rPr lang="en-US" sz="2200" dirty="0" smtClean="0">
                <a:latin typeface="Century Gothic" pitchFamily="34" charset="0"/>
              </a:rPr>
              <a:t> </a:t>
            </a:r>
            <a:r>
              <a:rPr lang="en-US" sz="2200" dirty="0" err="1" smtClean="0">
                <a:latin typeface="Century Gothic" pitchFamily="34" charset="0"/>
              </a:rPr>
              <a:t>adanya</a:t>
            </a:r>
            <a:r>
              <a:rPr lang="en-US" sz="2200" dirty="0" smtClean="0">
                <a:latin typeface="Century Gothic" pitchFamily="34" charset="0"/>
              </a:rPr>
              <a:t> </a:t>
            </a:r>
            <a:r>
              <a:rPr lang="en-US" sz="2200" dirty="0" err="1" smtClean="0">
                <a:latin typeface="Century Gothic" pitchFamily="34" charset="0"/>
              </a:rPr>
              <a:t>semak</a:t>
            </a:r>
            <a:r>
              <a:rPr lang="en-US" sz="2200" dirty="0" smtClean="0">
                <a:latin typeface="Century Gothic" pitchFamily="34" charset="0"/>
              </a:rPr>
              <a:t> </a:t>
            </a:r>
            <a:r>
              <a:rPr lang="en-US" sz="2200" dirty="0" err="1" smtClean="0">
                <a:latin typeface="Century Gothic" pitchFamily="34" charset="0"/>
              </a:rPr>
              <a:t>belukar</a:t>
            </a:r>
            <a:r>
              <a:rPr lang="en-US" sz="2200" dirty="0" smtClean="0">
                <a:latin typeface="Century Gothic" pitchFamily="34" charset="0"/>
              </a:rPr>
              <a:t> yang </a:t>
            </a:r>
            <a:r>
              <a:rPr lang="en-US" sz="2200" dirty="0" err="1" smtClean="0">
                <a:latin typeface="Century Gothic" pitchFamily="34" charset="0"/>
              </a:rPr>
              <a:t>menutup</a:t>
            </a:r>
            <a:r>
              <a:rPr lang="en-US" sz="2200" dirty="0" smtClean="0">
                <a:latin typeface="Century Gothic" pitchFamily="34" charset="0"/>
              </a:rPr>
              <a:t> </a:t>
            </a:r>
            <a:r>
              <a:rPr lang="en-US" sz="2200" dirty="0" err="1" smtClean="0">
                <a:latin typeface="Century Gothic" pitchFamily="34" charset="0"/>
              </a:rPr>
              <a:t>secara</a:t>
            </a:r>
            <a:r>
              <a:rPr lang="en-US" sz="2200" dirty="0" smtClean="0">
                <a:latin typeface="Century Gothic" pitchFamily="34" charset="0"/>
              </a:rPr>
              <a:t> </a:t>
            </a:r>
            <a:r>
              <a:rPr lang="en-US" sz="2200" dirty="0" err="1" smtClean="0">
                <a:latin typeface="Century Gothic" pitchFamily="34" charset="0"/>
              </a:rPr>
              <a:t>sporadis</a:t>
            </a:r>
            <a:r>
              <a:rPr lang="en-US" sz="2200" dirty="0" smtClean="0">
                <a:latin typeface="Century Gothic" pitchFamily="34" charset="0"/>
              </a:rPr>
              <a:t> </a:t>
            </a:r>
            <a:r>
              <a:rPr lang="en-US" sz="2200" dirty="0" err="1" smtClean="0">
                <a:latin typeface="Century Gothic" pitchFamily="34" charset="0"/>
              </a:rPr>
              <a:t>sepanjang</a:t>
            </a:r>
            <a:r>
              <a:rPr lang="en-US" sz="2200" dirty="0" smtClean="0">
                <a:latin typeface="Century Gothic" pitchFamily="34" charset="0"/>
              </a:rPr>
              <a:t> 295 m.</a:t>
            </a:r>
            <a:endParaRPr lang="id-ID" sz="2200" dirty="0" smtClean="0">
              <a:latin typeface="Century Gothic" pitchFamily="34" charset="0"/>
            </a:endParaRPr>
          </a:p>
          <a:p>
            <a:pPr algn="just"/>
            <a:endParaRPr lang="id-ID" sz="2200" dirty="0">
              <a:latin typeface="Century Gothic" pitchFamily="34" charset="0"/>
            </a:endParaRPr>
          </a:p>
        </p:txBody>
      </p:sp>
      <p:pic>
        <p:nvPicPr>
          <p:cNvPr id="2050" name="Picture 2" descr="P7140057"/>
          <p:cNvPicPr>
            <a:picLocks noChangeArrowheads="1"/>
          </p:cNvPicPr>
          <p:nvPr/>
        </p:nvPicPr>
        <p:blipFill>
          <a:blip r:embed="rId2" cstate="email"/>
          <a:srcRect/>
          <a:stretch>
            <a:fillRect/>
          </a:stretch>
        </p:blipFill>
        <p:spPr bwMode="auto">
          <a:xfrm>
            <a:off x="4648200" y="3430086"/>
            <a:ext cx="3960000" cy="2880000"/>
          </a:xfrm>
          <a:prstGeom prst="rect">
            <a:avLst/>
          </a:prstGeom>
          <a:noFill/>
          <a:ln w="9525">
            <a:noFill/>
            <a:miter lim="800000"/>
            <a:headEnd/>
            <a:tailEnd/>
          </a:ln>
        </p:spPr>
      </p:pic>
      <p:pic>
        <p:nvPicPr>
          <p:cNvPr id="2051" name="Picture 3" descr="P7140077"/>
          <p:cNvPicPr preferRelativeResize="0">
            <a:picLocks noChangeArrowheads="1"/>
          </p:cNvPicPr>
          <p:nvPr/>
        </p:nvPicPr>
        <p:blipFill>
          <a:blip r:embed="rId3" cstate="email"/>
          <a:srcRect/>
          <a:stretch>
            <a:fillRect/>
          </a:stretch>
        </p:blipFill>
        <p:spPr bwMode="auto">
          <a:xfrm>
            <a:off x="381000" y="3429000"/>
            <a:ext cx="3960000" cy="2880000"/>
          </a:xfrm>
          <a:prstGeom prst="rect">
            <a:avLst/>
          </a:prstGeom>
          <a:noFill/>
          <a:ln w="9525">
            <a:noFill/>
            <a:miter lim="800000"/>
            <a:headEnd/>
            <a:tailEnd/>
          </a:ln>
        </p:spPr>
      </p:pic>
      <p:sp>
        <p:nvSpPr>
          <p:cNvPr id="2052" name="Text Box 4"/>
          <p:cNvSpPr txBox="1">
            <a:spLocks noChangeArrowheads="1"/>
          </p:cNvSpPr>
          <p:nvPr/>
        </p:nvSpPr>
        <p:spPr bwMode="auto">
          <a:xfrm>
            <a:off x="381000" y="6339114"/>
            <a:ext cx="8153400" cy="651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d-ID" sz="1400" b="1" i="0" u="none" strike="noStrike" cap="none" normalizeH="0" baseline="0" noProof="1" smtClean="0">
                <a:ln>
                  <a:noFill/>
                </a:ln>
                <a:solidFill>
                  <a:schemeClr val="tx1"/>
                </a:solidFill>
                <a:effectLst/>
                <a:latin typeface="Century Gothic" pitchFamily="34" charset="0"/>
                <a:cs typeface="Arial" pitchFamily="34" charset="0"/>
              </a:rPr>
              <a:t>Saluran ruas BS Ki 1 sd. BS ki 2 dinding dan lantai saluran rusak parah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400" b="1" i="0" u="none" strike="noStrike" cap="none" normalizeH="0" baseline="0" smtClean="0">
              <a:ln>
                <a:noFill/>
              </a:ln>
              <a:solidFill>
                <a:schemeClr val="tx1"/>
              </a:solidFill>
              <a:effectLst/>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562" y="692289"/>
            <a:ext cx="8689718" cy="5632311"/>
          </a:xfrm>
          <a:prstGeom prst="rect">
            <a:avLst/>
          </a:prstGeom>
        </p:spPr>
        <p:txBody>
          <a:bodyPr wrap="square">
            <a:spAutoFit/>
          </a:bodyPr>
          <a:lstStyle/>
          <a:p>
            <a:pPr marL="457200" lvl="0" indent="-457200" algn="just">
              <a:buFont typeface="+mj-lt"/>
              <a:buAutoNum type="arabicPeriod" startAt="2"/>
            </a:pPr>
            <a:r>
              <a:rPr lang="fi-FI" sz="2400" dirty="0" smtClean="0"/>
              <a:t>Meningkatkan kemampuan </a:t>
            </a:r>
            <a:r>
              <a:rPr lang="id-ID" sz="2400" dirty="0" smtClean="0"/>
              <a:t>Kelembagaan Pengelola Irigasi  dan pengguna lainnya</a:t>
            </a:r>
            <a:r>
              <a:rPr lang="fi-FI" sz="2400" dirty="0" smtClean="0"/>
              <a:t> dalam mengidentifikasi kebutuhan data, sumber data dan pemahaman terhadap prinsip-prinsip pelaksanaan kegiatan PSETK.</a:t>
            </a:r>
            <a:endParaRPr lang="id-ID" sz="2400" dirty="0" smtClean="0"/>
          </a:p>
          <a:p>
            <a:pPr marL="457200" lvl="0" indent="-457200" algn="just">
              <a:buFont typeface="+mj-lt"/>
              <a:buAutoNum type="arabicPeriod" startAt="2"/>
            </a:pPr>
            <a:endParaRPr lang="id-ID" sz="2400" dirty="0" smtClean="0"/>
          </a:p>
          <a:p>
            <a:pPr marL="457200" indent="-457200" algn="just">
              <a:buFont typeface="+mj-lt"/>
              <a:buAutoNum type="arabicPeriod" startAt="2"/>
            </a:pPr>
            <a:r>
              <a:rPr lang="fi-FI" sz="2400" dirty="0" smtClean="0"/>
              <a:t>Meningkatkan kemampuan </a:t>
            </a:r>
            <a:r>
              <a:rPr lang="id-ID" sz="2400" dirty="0" smtClean="0"/>
              <a:t>Kelembagaan Pengelola Irigasi  dan pengguna lainnya</a:t>
            </a:r>
            <a:r>
              <a:rPr lang="fi-FI" sz="2400" dirty="0" smtClean="0"/>
              <a:t> dalam persiapan, pelaksanaan, dan tindak lanjut hasil kegiatan PSETK. </a:t>
            </a:r>
            <a:endParaRPr lang="id-ID" sz="2400" dirty="0" smtClean="0"/>
          </a:p>
          <a:p>
            <a:pPr marL="457200" indent="-457200" algn="just">
              <a:buFont typeface="+mj-lt"/>
              <a:buAutoNum type="arabicPeriod" startAt="2"/>
            </a:pPr>
            <a:endParaRPr lang="id-ID" sz="2400" dirty="0" smtClean="0"/>
          </a:p>
          <a:p>
            <a:pPr marL="457200" indent="-457200" algn="just">
              <a:buFont typeface="+mj-lt"/>
              <a:buAutoNum type="arabicPeriod" startAt="2"/>
            </a:pPr>
            <a:r>
              <a:rPr lang="fi-FI" sz="2400" dirty="0" smtClean="0"/>
              <a:t>Meningkatkan kemampuan </a:t>
            </a:r>
            <a:r>
              <a:rPr lang="id-ID" sz="2400" dirty="0" smtClean="0"/>
              <a:t>Kelembagaan Pengelola Irigasi dan pengguna lainnya</a:t>
            </a:r>
            <a:r>
              <a:rPr lang="fi-FI" sz="2400" dirty="0" smtClean="0"/>
              <a:t> dalam merumuskan program kerja pemberdayaan organisasi P3A/GP3A/IP3A menuju peningkatan kinerja pengelolaan irigasi partisipatif pada suatu daerah irigasi.</a:t>
            </a:r>
            <a:endParaRPr lang="id-ID" sz="2400" dirty="0" smtClean="0"/>
          </a:p>
          <a:p>
            <a:pPr marL="457200" lvl="0" indent="-457200" algn="just">
              <a:buFont typeface="+mj-lt"/>
              <a:buAutoNum type="arabicPeriod" startAt="2"/>
            </a:pPr>
            <a:endParaRPr lang="id-ID"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304800" y="3657600"/>
            <a:ext cx="8534400" cy="3016210"/>
          </a:xfrm>
          <a:prstGeom prst="rect">
            <a:avLst/>
          </a:prstGeom>
          <a:noFill/>
          <a:ln w="12700" cap="sq">
            <a:noFill/>
            <a:miter lim="800000"/>
            <a:headEnd type="none" w="sm" len="sm"/>
            <a:tailEnd type="none" w="sm" len="sm"/>
          </a:ln>
          <a:effectLst/>
        </p:spPr>
        <p:txBody>
          <a:bodyPr wrap="square">
            <a:spAutoFit/>
          </a:bodyPr>
          <a:lstStyle/>
          <a:p>
            <a:pPr algn="just"/>
            <a:r>
              <a:rPr lang="id-ID" sz="2400" dirty="0" smtClean="0">
                <a:latin typeface="Century Gothic" pitchFamily="34" charset="0"/>
              </a:rPr>
              <a:t> </a:t>
            </a:r>
          </a:p>
          <a:p>
            <a:pPr algn="just"/>
            <a:r>
              <a:rPr lang="en-US" sz="2400" dirty="0" err="1" smtClean="0">
                <a:latin typeface="Century Gothic" pitchFamily="34" charset="0"/>
              </a:rPr>
              <a:t>Bangunan</a:t>
            </a:r>
            <a:r>
              <a:rPr lang="en-US" sz="2400" dirty="0" smtClean="0">
                <a:latin typeface="Century Gothic" pitchFamily="34" charset="0"/>
              </a:rPr>
              <a:t> </a:t>
            </a:r>
            <a:r>
              <a:rPr lang="en-US" sz="2400" dirty="0" err="1" smtClean="0">
                <a:latin typeface="Century Gothic" pitchFamily="34" charset="0"/>
              </a:rPr>
              <a:t>irigasi</a:t>
            </a:r>
            <a:r>
              <a:rPr lang="en-US" sz="2400" dirty="0" smtClean="0">
                <a:latin typeface="Century Gothic" pitchFamily="34" charset="0"/>
              </a:rPr>
              <a:t> </a:t>
            </a:r>
            <a:r>
              <a:rPr lang="en-US" sz="2400" dirty="0" err="1" smtClean="0">
                <a:latin typeface="Century Gothic" pitchFamily="34" charset="0"/>
              </a:rPr>
              <a:t>disepanjang</a:t>
            </a:r>
            <a:r>
              <a:rPr lang="en-US" sz="2400" dirty="0" smtClean="0">
                <a:latin typeface="Century Gothic" pitchFamily="34" charset="0"/>
              </a:rPr>
              <a:t> </a:t>
            </a:r>
            <a:r>
              <a:rPr lang="en-US" sz="2400" dirty="0" err="1" smtClean="0">
                <a:latin typeface="Century Gothic" pitchFamily="34" charset="0"/>
              </a:rPr>
              <a:t>Saluran</a:t>
            </a:r>
            <a:r>
              <a:rPr lang="en-US" sz="2400" dirty="0" smtClean="0">
                <a:latin typeface="Century Gothic" pitchFamily="34" charset="0"/>
              </a:rPr>
              <a:t> </a:t>
            </a:r>
            <a:r>
              <a:rPr lang="en-US" sz="2400" dirty="0" err="1" smtClean="0">
                <a:latin typeface="Century Gothic" pitchFamily="34" charset="0"/>
              </a:rPr>
              <a:t>Sekunder</a:t>
            </a:r>
            <a:r>
              <a:rPr lang="en-US" sz="2400" dirty="0" smtClean="0">
                <a:latin typeface="Century Gothic" pitchFamily="34" charset="0"/>
              </a:rPr>
              <a:t> </a:t>
            </a:r>
            <a:r>
              <a:rPr lang="en-US" sz="2400" dirty="0" err="1" smtClean="0">
                <a:latin typeface="Century Gothic" pitchFamily="34" charset="0"/>
              </a:rPr>
              <a:t>Seketo</a:t>
            </a:r>
            <a:r>
              <a:rPr lang="en-US" sz="2400" dirty="0" smtClean="0">
                <a:latin typeface="Century Gothic" pitchFamily="34" charset="0"/>
              </a:rPr>
              <a:t> </a:t>
            </a:r>
            <a:r>
              <a:rPr lang="en-US" sz="2400" dirty="0" err="1" smtClean="0">
                <a:latin typeface="Century Gothic" pitchFamily="34" charset="0"/>
              </a:rPr>
              <a:t>Kiri</a:t>
            </a:r>
            <a:r>
              <a:rPr lang="en-US" sz="2400" dirty="0" smtClean="0">
                <a:latin typeface="Century Gothic" pitchFamily="34" charset="0"/>
              </a:rPr>
              <a:t> </a:t>
            </a:r>
            <a:r>
              <a:rPr lang="en-US" sz="2400" dirty="0" err="1" smtClean="0">
                <a:latin typeface="Century Gothic" pitchFamily="34" charset="0"/>
              </a:rPr>
              <a:t>adalah</a:t>
            </a:r>
            <a:r>
              <a:rPr lang="en-US" sz="2400" dirty="0" smtClean="0">
                <a:latin typeface="Century Gothic" pitchFamily="34" charset="0"/>
              </a:rPr>
              <a:t> 3 (</a:t>
            </a:r>
            <a:r>
              <a:rPr lang="en-US" sz="2400" dirty="0" err="1" smtClean="0">
                <a:latin typeface="Century Gothic" pitchFamily="34" charset="0"/>
              </a:rPr>
              <a:t>tiga</a:t>
            </a:r>
            <a:r>
              <a:rPr lang="en-US" sz="2400" dirty="0" smtClean="0">
                <a:latin typeface="Century Gothic" pitchFamily="34" charset="0"/>
              </a:rPr>
              <a:t>) </a:t>
            </a:r>
            <a:r>
              <a:rPr lang="en-US" sz="2400" dirty="0" err="1" smtClean="0">
                <a:latin typeface="Century Gothic" pitchFamily="34" charset="0"/>
              </a:rPr>
              <a:t>bangunan</a:t>
            </a:r>
            <a:r>
              <a:rPr lang="en-US" sz="2400" dirty="0" smtClean="0">
                <a:latin typeface="Century Gothic" pitchFamily="34" charset="0"/>
              </a:rPr>
              <a:t> </a:t>
            </a:r>
            <a:r>
              <a:rPr lang="en-US" sz="2400" dirty="0" err="1" smtClean="0">
                <a:latin typeface="Century Gothic" pitchFamily="34" charset="0"/>
              </a:rPr>
              <a:t>bagi</a:t>
            </a:r>
            <a:r>
              <a:rPr lang="en-US" sz="2400" dirty="0" smtClean="0">
                <a:latin typeface="Century Gothic" pitchFamily="34" charset="0"/>
              </a:rPr>
              <a:t> </a:t>
            </a:r>
            <a:r>
              <a:rPr lang="en-US" sz="2400" dirty="0" err="1" smtClean="0">
                <a:latin typeface="Century Gothic" pitchFamily="34" charset="0"/>
              </a:rPr>
              <a:t>sadap</a:t>
            </a:r>
            <a:r>
              <a:rPr lang="en-US" sz="2400" dirty="0" smtClean="0">
                <a:latin typeface="Century Gothic" pitchFamily="34" charset="0"/>
              </a:rPr>
              <a:t> </a:t>
            </a:r>
            <a:r>
              <a:rPr lang="en-US" sz="2400" dirty="0" err="1" smtClean="0">
                <a:latin typeface="Century Gothic" pitchFamily="34" charset="0"/>
              </a:rPr>
              <a:t>dan</a:t>
            </a:r>
            <a:r>
              <a:rPr lang="en-US" sz="2400" dirty="0" smtClean="0">
                <a:latin typeface="Century Gothic" pitchFamily="34" charset="0"/>
              </a:rPr>
              <a:t> 18 (</a:t>
            </a:r>
            <a:r>
              <a:rPr lang="en-US" sz="2400" dirty="0" err="1" smtClean="0">
                <a:latin typeface="Century Gothic" pitchFamily="34" charset="0"/>
              </a:rPr>
              <a:t>delapan</a:t>
            </a:r>
            <a:r>
              <a:rPr lang="en-US" sz="2400" dirty="0" smtClean="0">
                <a:latin typeface="Century Gothic" pitchFamily="34" charset="0"/>
              </a:rPr>
              <a:t> </a:t>
            </a:r>
            <a:r>
              <a:rPr lang="en-US" sz="2400" dirty="0" err="1" smtClean="0">
                <a:latin typeface="Century Gothic" pitchFamily="34" charset="0"/>
              </a:rPr>
              <a:t>belas</a:t>
            </a:r>
            <a:r>
              <a:rPr lang="en-US" sz="2400" dirty="0" smtClean="0">
                <a:latin typeface="Century Gothic" pitchFamily="34" charset="0"/>
              </a:rPr>
              <a:t>) </a:t>
            </a:r>
            <a:r>
              <a:rPr lang="en-US" sz="2400" dirty="0" err="1" smtClean="0">
                <a:latin typeface="Century Gothic" pitchFamily="34" charset="0"/>
              </a:rPr>
              <a:t>bangunan</a:t>
            </a:r>
            <a:r>
              <a:rPr lang="en-US" sz="2400" dirty="0" smtClean="0">
                <a:latin typeface="Century Gothic" pitchFamily="34" charset="0"/>
              </a:rPr>
              <a:t> </a:t>
            </a:r>
            <a:r>
              <a:rPr lang="en-US" sz="2400" dirty="0" err="1" smtClean="0">
                <a:latin typeface="Century Gothic" pitchFamily="34" charset="0"/>
              </a:rPr>
              <a:t>pelengkap</a:t>
            </a:r>
            <a:r>
              <a:rPr lang="en-US" sz="2400" dirty="0" smtClean="0">
                <a:latin typeface="Century Gothic" pitchFamily="34" charset="0"/>
              </a:rPr>
              <a:t>. </a:t>
            </a:r>
            <a:r>
              <a:rPr lang="en-US" sz="2400" dirty="0" err="1" smtClean="0">
                <a:latin typeface="Century Gothic" pitchFamily="34" charset="0"/>
              </a:rPr>
              <a:t>Kondisi</a:t>
            </a:r>
            <a:r>
              <a:rPr lang="en-US" sz="2400" dirty="0" smtClean="0">
                <a:latin typeface="Century Gothic" pitchFamily="34" charset="0"/>
              </a:rPr>
              <a:t> </a:t>
            </a:r>
            <a:r>
              <a:rPr lang="en-US" sz="2400" dirty="0" err="1" smtClean="0">
                <a:latin typeface="Century Gothic" pitchFamily="34" charset="0"/>
              </a:rPr>
              <a:t>dan</a:t>
            </a:r>
            <a:r>
              <a:rPr lang="en-US" sz="2400" dirty="0" smtClean="0">
                <a:latin typeface="Century Gothic" pitchFamily="34" charset="0"/>
              </a:rPr>
              <a:t> </a:t>
            </a:r>
            <a:r>
              <a:rPr lang="en-US" sz="2400" dirty="0" err="1" smtClean="0">
                <a:latin typeface="Century Gothic" pitchFamily="34" charset="0"/>
              </a:rPr>
              <a:t>fungsi</a:t>
            </a:r>
            <a:r>
              <a:rPr lang="en-US" sz="2400" dirty="0" smtClean="0">
                <a:latin typeface="Century Gothic" pitchFamily="34" charset="0"/>
              </a:rPr>
              <a:t> </a:t>
            </a:r>
            <a:r>
              <a:rPr lang="en-US" sz="2400" dirty="0" err="1" smtClean="0">
                <a:latin typeface="Century Gothic" pitchFamily="34" charset="0"/>
              </a:rPr>
              <a:t>bangunan</a:t>
            </a:r>
            <a:r>
              <a:rPr lang="en-US" sz="2400" dirty="0" smtClean="0">
                <a:latin typeface="Century Gothic" pitchFamily="34" charset="0"/>
              </a:rPr>
              <a:t> rata-rata </a:t>
            </a:r>
            <a:r>
              <a:rPr lang="en-US" sz="2400" dirty="0" err="1" smtClean="0">
                <a:latin typeface="Century Gothic" pitchFamily="34" charset="0"/>
              </a:rPr>
              <a:t>sudah</a:t>
            </a:r>
            <a:r>
              <a:rPr lang="en-US" sz="2400" dirty="0" smtClean="0">
                <a:latin typeface="Century Gothic" pitchFamily="34" charset="0"/>
              </a:rPr>
              <a:t> </a:t>
            </a:r>
            <a:r>
              <a:rPr lang="en-US" sz="2400" dirty="0" err="1" smtClean="0">
                <a:latin typeface="Century Gothic" pitchFamily="34" charset="0"/>
              </a:rPr>
              <a:t>mengalami</a:t>
            </a:r>
            <a:r>
              <a:rPr lang="en-US" sz="2400" dirty="0" smtClean="0">
                <a:latin typeface="Century Gothic" pitchFamily="34" charset="0"/>
              </a:rPr>
              <a:t> </a:t>
            </a:r>
            <a:r>
              <a:rPr lang="en-US" sz="2400" dirty="0" err="1" smtClean="0">
                <a:latin typeface="Century Gothic" pitchFamily="34" charset="0"/>
              </a:rPr>
              <a:t>kerusakan</a:t>
            </a:r>
            <a:r>
              <a:rPr lang="en-US" sz="2400" dirty="0" smtClean="0">
                <a:latin typeface="Century Gothic" pitchFamily="34" charset="0"/>
              </a:rPr>
              <a:t>.</a:t>
            </a:r>
            <a:endParaRPr lang="id-ID" sz="2400" dirty="0" smtClean="0">
              <a:latin typeface="Century Gothic" pitchFamily="34" charset="0"/>
            </a:endParaRPr>
          </a:p>
          <a:p>
            <a:pPr algn="just"/>
            <a:r>
              <a:rPr lang="id-ID" sz="2400" dirty="0" smtClean="0">
                <a:latin typeface="Century Gothic" pitchFamily="34" charset="0"/>
              </a:rPr>
              <a:t> </a:t>
            </a:r>
          </a:p>
          <a:p>
            <a:pPr algn="just"/>
            <a:endParaRPr lang="id-ID" sz="2200" dirty="0">
              <a:latin typeface="Century Gothic" pitchFamily="34" charset="0"/>
            </a:endParaRPr>
          </a:p>
        </p:txBody>
      </p:sp>
      <p:sp>
        <p:nvSpPr>
          <p:cNvPr id="2052" name="Text Box 4"/>
          <p:cNvSpPr txBox="1">
            <a:spLocks noChangeArrowheads="1"/>
          </p:cNvSpPr>
          <p:nvPr/>
        </p:nvSpPr>
        <p:spPr bwMode="auto">
          <a:xfrm>
            <a:off x="457200" y="3323772"/>
            <a:ext cx="8153400"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id-ID" sz="1400" b="1" dirty="0" smtClean="0">
                <a:latin typeface="Century Gothic" pitchFamily="34" charset="0"/>
              </a:rPr>
              <a:t>Saluran ruas BS Ki 2a sd. BS ki 2 lantai dan dinding saluran rusak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400" b="1" i="0" u="none" strike="noStrike" cap="none" normalizeH="0" baseline="0" dirty="0" smtClean="0">
              <a:ln>
                <a:noFill/>
              </a:ln>
              <a:solidFill>
                <a:schemeClr val="tx1"/>
              </a:solidFill>
              <a:effectLst/>
              <a:latin typeface="Century Gothic" pitchFamily="34" charset="0"/>
              <a:cs typeface="Arial" pitchFamily="34" charset="0"/>
            </a:endParaRPr>
          </a:p>
        </p:txBody>
      </p:sp>
      <p:pic>
        <p:nvPicPr>
          <p:cNvPr id="3074" name="Picture 2" descr="P7140096"/>
          <p:cNvPicPr>
            <a:picLocks noChangeArrowheads="1"/>
          </p:cNvPicPr>
          <p:nvPr/>
        </p:nvPicPr>
        <p:blipFill>
          <a:blip r:embed="rId2" cstate="email"/>
          <a:srcRect/>
          <a:stretch>
            <a:fillRect/>
          </a:stretch>
        </p:blipFill>
        <p:spPr bwMode="auto">
          <a:xfrm>
            <a:off x="459600" y="381000"/>
            <a:ext cx="3960000" cy="2880000"/>
          </a:xfrm>
          <a:prstGeom prst="rect">
            <a:avLst/>
          </a:prstGeom>
          <a:noFill/>
          <a:ln w="9525">
            <a:noFill/>
            <a:miter lim="800000"/>
            <a:headEnd/>
            <a:tailEnd/>
          </a:ln>
        </p:spPr>
      </p:pic>
      <p:pic>
        <p:nvPicPr>
          <p:cNvPr id="3075" name="Picture 3" descr="P7140109"/>
          <p:cNvPicPr preferRelativeResize="0">
            <a:picLocks noChangeArrowheads="1"/>
          </p:cNvPicPr>
          <p:nvPr/>
        </p:nvPicPr>
        <p:blipFill>
          <a:blip r:embed="rId3" cstate="email"/>
          <a:srcRect/>
          <a:stretch>
            <a:fillRect/>
          </a:stretch>
        </p:blipFill>
        <p:spPr bwMode="auto">
          <a:xfrm>
            <a:off x="4650600" y="381000"/>
            <a:ext cx="396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04800" y="3048000"/>
            <a:ext cx="3962400"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id-ID" sz="1400" b="1" dirty="0" smtClean="0"/>
              <a:t>Bgn Terjun BS Ki 1c lantai olakan rusak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400" b="1" i="0" u="none" strike="noStrike" cap="none" normalizeH="0" baseline="0" dirty="0" smtClean="0">
              <a:ln>
                <a:noFill/>
              </a:ln>
              <a:solidFill>
                <a:schemeClr val="tx1"/>
              </a:solidFill>
              <a:effectLst/>
              <a:latin typeface="Century Gothic" pitchFamily="34" charset="0"/>
              <a:cs typeface="Arial" pitchFamily="34" charset="0"/>
            </a:endParaRPr>
          </a:p>
        </p:txBody>
      </p:sp>
      <p:pic>
        <p:nvPicPr>
          <p:cNvPr id="1026" name="Picture 2" descr="P7140031"/>
          <p:cNvPicPr>
            <a:picLocks noChangeArrowheads="1"/>
          </p:cNvPicPr>
          <p:nvPr/>
        </p:nvPicPr>
        <p:blipFill>
          <a:blip r:embed="rId2" cstate="email"/>
          <a:srcRect/>
          <a:stretch>
            <a:fillRect/>
          </a:stretch>
        </p:blipFill>
        <p:spPr bwMode="auto">
          <a:xfrm>
            <a:off x="304800" y="168000"/>
            <a:ext cx="3960000" cy="2880000"/>
          </a:xfrm>
          <a:prstGeom prst="rect">
            <a:avLst/>
          </a:prstGeom>
          <a:noFill/>
          <a:ln w="9525">
            <a:noFill/>
            <a:miter lim="800000"/>
            <a:headEnd/>
            <a:tailEnd/>
          </a:ln>
        </p:spPr>
      </p:pic>
      <p:pic>
        <p:nvPicPr>
          <p:cNvPr id="1027" name="Picture 3" descr="P7140029"/>
          <p:cNvPicPr>
            <a:picLocks noChangeArrowheads="1"/>
          </p:cNvPicPr>
          <p:nvPr/>
        </p:nvPicPr>
        <p:blipFill>
          <a:blip r:embed="rId3" cstate="email"/>
          <a:srcRect/>
          <a:stretch>
            <a:fillRect/>
          </a:stretch>
        </p:blipFill>
        <p:spPr bwMode="auto">
          <a:xfrm>
            <a:off x="4648200" y="168000"/>
            <a:ext cx="3960000" cy="2880000"/>
          </a:xfrm>
          <a:prstGeom prst="rect">
            <a:avLst/>
          </a:prstGeom>
          <a:noFill/>
          <a:ln w="9525">
            <a:noFill/>
            <a:miter lim="800000"/>
            <a:headEnd/>
            <a:tailEnd/>
          </a:ln>
        </p:spPr>
      </p:pic>
      <p:pic>
        <p:nvPicPr>
          <p:cNvPr id="1028" name="Picture 13" descr="ALIM2163.JPG"/>
          <p:cNvPicPr>
            <a:picLocks noChangeArrowheads="1"/>
          </p:cNvPicPr>
          <p:nvPr/>
        </p:nvPicPr>
        <p:blipFill>
          <a:blip r:embed="rId4" cstate="email"/>
          <a:srcRect/>
          <a:stretch>
            <a:fillRect/>
          </a:stretch>
        </p:blipFill>
        <p:spPr bwMode="auto">
          <a:xfrm>
            <a:off x="304800" y="3429000"/>
            <a:ext cx="3960000" cy="2880000"/>
          </a:xfrm>
          <a:prstGeom prst="rect">
            <a:avLst/>
          </a:prstGeom>
          <a:noFill/>
          <a:ln w="9525">
            <a:solidFill>
              <a:srgbClr val="FF0000"/>
            </a:solidFill>
            <a:miter lim="800000"/>
            <a:headEnd/>
            <a:tailEnd/>
          </a:ln>
          <a:effectLst/>
        </p:spPr>
      </p:pic>
      <p:pic>
        <p:nvPicPr>
          <p:cNvPr id="1029" name="Picture 15" descr="ALIM2166.JPG"/>
          <p:cNvPicPr>
            <a:picLocks noChangeArrowheads="1"/>
          </p:cNvPicPr>
          <p:nvPr/>
        </p:nvPicPr>
        <p:blipFill>
          <a:blip r:embed="rId5" cstate="email"/>
          <a:srcRect/>
          <a:stretch>
            <a:fillRect/>
          </a:stretch>
        </p:blipFill>
        <p:spPr bwMode="auto">
          <a:xfrm>
            <a:off x="4648200" y="3429000"/>
            <a:ext cx="3960000" cy="2880000"/>
          </a:xfrm>
          <a:prstGeom prst="rect">
            <a:avLst/>
          </a:prstGeom>
          <a:noFill/>
          <a:ln w="9525">
            <a:solidFill>
              <a:srgbClr val="FF0000"/>
            </a:solidFill>
            <a:miter lim="800000"/>
            <a:headEnd/>
            <a:tailEnd/>
          </a:ln>
          <a:effectLst/>
        </p:spPr>
      </p:pic>
      <p:sp>
        <p:nvSpPr>
          <p:cNvPr id="11" name="Text Box 4"/>
          <p:cNvSpPr txBox="1">
            <a:spLocks noChangeArrowheads="1"/>
          </p:cNvSpPr>
          <p:nvPr/>
        </p:nvSpPr>
        <p:spPr bwMode="auto">
          <a:xfrm>
            <a:off x="4648200" y="3080658"/>
            <a:ext cx="3962400"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lang="id-ID" sz="1400" b="1" dirty="0" smtClean="0"/>
              <a:t>Bgn Terjun BS Ki 1d olakan &amp; dinding rusak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400" b="1"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12" name="Text Box 4"/>
          <p:cNvSpPr txBox="1">
            <a:spLocks noChangeArrowheads="1"/>
          </p:cNvSpPr>
          <p:nvPr/>
        </p:nvSpPr>
        <p:spPr bwMode="auto">
          <a:xfrm>
            <a:off x="304800" y="6324600"/>
            <a:ext cx="3962400"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id-ID" sz="1400" b="1" dirty="0" smtClean="0"/>
              <a:t>Bangunan Sadap BS Ki  2 rusak</a:t>
            </a:r>
            <a:r>
              <a:rPr lang="en-US" sz="1400" b="1" dirty="0" smtClean="0"/>
              <a:t> </a:t>
            </a:r>
            <a:endParaRPr lang="id-ID" sz="1400" b="1"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400" b="1"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13" name="Text Box 4"/>
          <p:cNvSpPr txBox="1">
            <a:spLocks noChangeArrowheads="1"/>
          </p:cNvSpPr>
          <p:nvPr/>
        </p:nvSpPr>
        <p:spPr bwMode="auto">
          <a:xfrm>
            <a:off x="4648200" y="6324600"/>
            <a:ext cx="3962400"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r>
              <a:rPr lang="id-ID" sz="1400" b="1" dirty="0" smtClean="0"/>
              <a:t>Bangunan Sadap BS Ki  3 rusak</a:t>
            </a:r>
            <a:r>
              <a:rPr lang="en-US" sz="1400" b="1" dirty="0" smtClean="0"/>
              <a:t> </a:t>
            </a:r>
            <a:endParaRPr lang="id-ID" sz="1400" b="1"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400" b="1" i="0" u="none" strike="noStrike" cap="none" normalizeH="0" baseline="0" dirty="0" smtClean="0">
              <a:ln>
                <a:noFill/>
              </a:ln>
              <a:solidFill>
                <a:schemeClr val="tx1"/>
              </a:solidFill>
              <a:effectLst/>
              <a:latin typeface="Century Gothic"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676400" y="838202"/>
          <a:ext cx="5791200" cy="5638791"/>
        </p:xfrm>
        <a:graphic>
          <a:graphicData uri="http://schemas.openxmlformats.org/drawingml/2006/table">
            <a:tbl>
              <a:tblPr/>
              <a:tblGrid>
                <a:gridCol w="522644">
                  <a:extLst>
                    <a:ext uri="{9D8B030D-6E8A-4147-A177-3AD203B41FA5}">
                      <a16:colId xmlns:a16="http://schemas.microsoft.com/office/drawing/2014/main" val="20000"/>
                    </a:ext>
                  </a:extLst>
                </a:gridCol>
                <a:gridCol w="1463407">
                  <a:extLst>
                    <a:ext uri="{9D8B030D-6E8A-4147-A177-3AD203B41FA5}">
                      <a16:colId xmlns:a16="http://schemas.microsoft.com/office/drawing/2014/main" val="20001"/>
                    </a:ext>
                  </a:extLst>
                </a:gridCol>
                <a:gridCol w="910274">
                  <a:extLst>
                    <a:ext uri="{9D8B030D-6E8A-4147-A177-3AD203B41FA5}">
                      <a16:colId xmlns:a16="http://schemas.microsoft.com/office/drawing/2014/main" val="20002"/>
                    </a:ext>
                  </a:extLst>
                </a:gridCol>
                <a:gridCol w="550955">
                  <a:extLst>
                    <a:ext uri="{9D8B030D-6E8A-4147-A177-3AD203B41FA5}">
                      <a16:colId xmlns:a16="http://schemas.microsoft.com/office/drawing/2014/main" val="20003"/>
                    </a:ext>
                  </a:extLst>
                </a:gridCol>
                <a:gridCol w="550955">
                  <a:extLst>
                    <a:ext uri="{9D8B030D-6E8A-4147-A177-3AD203B41FA5}">
                      <a16:colId xmlns:a16="http://schemas.microsoft.com/office/drawing/2014/main" val="20004"/>
                    </a:ext>
                  </a:extLst>
                </a:gridCol>
                <a:gridCol w="489981">
                  <a:extLst>
                    <a:ext uri="{9D8B030D-6E8A-4147-A177-3AD203B41FA5}">
                      <a16:colId xmlns:a16="http://schemas.microsoft.com/office/drawing/2014/main" val="20005"/>
                    </a:ext>
                  </a:extLst>
                </a:gridCol>
                <a:gridCol w="1302984">
                  <a:extLst>
                    <a:ext uri="{9D8B030D-6E8A-4147-A177-3AD203B41FA5}">
                      <a16:colId xmlns:a16="http://schemas.microsoft.com/office/drawing/2014/main" val="20006"/>
                    </a:ext>
                  </a:extLst>
                </a:gridCol>
              </a:tblGrid>
              <a:tr h="212381">
                <a:tc rowSpan="2">
                  <a:txBody>
                    <a:bodyPr/>
                    <a:lstStyle/>
                    <a:p>
                      <a:pPr algn="ctr">
                        <a:spcAft>
                          <a:spcPts val="600"/>
                        </a:spcAft>
                        <a:tabLst>
                          <a:tab pos="457200" algn="l"/>
                        </a:tabLst>
                      </a:pPr>
                      <a:r>
                        <a:rPr lang="fi-FI" sz="1000">
                          <a:latin typeface="Arial"/>
                          <a:ea typeface="Times New Roman"/>
                          <a:cs typeface="Times New Roman"/>
                        </a:rPr>
                        <a:t>No</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600"/>
                        </a:spcAft>
                        <a:tabLst>
                          <a:tab pos="457200" algn="l"/>
                        </a:tabLst>
                      </a:pPr>
                      <a:r>
                        <a:rPr lang="fi-FI" sz="1000">
                          <a:latin typeface="Arial"/>
                          <a:ea typeface="Times New Roman"/>
                          <a:cs typeface="Times New Roman"/>
                        </a:rPr>
                        <a:t>Jenis bangunan</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600"/>
                        </a:spcAft>
                        <a:tabLst>
                          <a:tab pos="457200" algn="l"/>
                        </a:tabLst>
                      </a:pPr>
                      <a:endParaRPr lang="id-ID" sz="1000">
                        <a:latin typeface="Arial"/>
                        <a:ea typeface="Times New Roman"/>
                        <a:cs typeface="Times New Roman"/>
                      </a:endParaRPr>
                    </a:p>
                    <a:p>
                      <a:pPr algn="ctr">
                        <a:spcAft>
                          <a:spcPts val="600"/>
                        </a:spcAft>
                        <a:tabLst>
                          <a:tab pos="457200" algn="l"/>
                        </a:tabLst>
                      </a:pPr>
                      <a:r>
                        <a:rPr lang="id-ID" sz="1000">
                          <a:latin typeface="Arial"/>
                          <a:ea typeface="Times New Roman"/>
                          <a:cs typeface="Times New Roman"/>
                        </a:rPr>
                        <a:t>NKL</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600"/>
                        </a:spcAft>
                        <a:tabLst>
                          <a:tab pos="457200" algn="l"/>
                        </a:tabLst>
                      </a:pPr>
                      <a:r>
                        <a:rPr lang="fi-FI" sz="1000">
                          <a:latin typeface="Arial"/>
                          <a:ea typeface="Times New Roman"/>
                          <a:cs typeface="Times New Roman"/>
                        </a:rPr>
                        <a:t>Kondisi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rowSpan="2">
                  <a:txBody>
                    <a:bodyPr/>
                    <a:lstStyle/>
                    <a:p>
                      <a:pPr algn="ctr">
                        <a:spcAft>
                          <a:spcPts val="600"/>
                        </a:spcAft>
                        <a:tabLst>
                          <a:tab pos="457200" algn="l"/>
                        </a:tabLst>
                      </a:pPr>
                      <a:r>
                        <a:rPr lang="id-ID" sz="1000">
                          <a:latin typeface="Arial"/>
                          <a:ea typeface="Times New Roman"/>
                          <a:cs typeface="Times New Roman"/>
                        </a:rPr>
                        <a:t>Keterangan</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5629">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spcAft>
                          <a:spcPts val="600"/>
                        </a:spcAft>
                        <a:tabLst>
                          <a:tab pos="457200" algn="l"/>
                        </a:tabLst>
                      </a:pPr>
                      <a:r>
                        <a:rPr lang="fi-FI" sz="1000">
                          <a:latin typeface="Arial"/>
                          <a:ea typeface="Times New Roman"/>
                          <a:cs typeface="Times New Roman"/>
                        </a:rPr>
                        <a:t>B</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000">
                          <a:latin typeface="Arial"/>
                          <a:ea typeface="Times New Roman"/>
                          <a:cs typeface="Times New Roman"/>
                        </a:rPr>
                        <a:t>RR</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000">
                          <a:latin typeface="Arial"/>
                          <a:ea typeface="Times New Roman"/>
                          <a:cs typeface="Times New Roman"/>
                        </a:rPr>
                        <a:t>RB</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extLst>
                  <a:ext uri="{0D108BD9-81ED-4DB2-BD59-A6C34878D82A}">
                    <a16:rowId xmlns:a16="http://schemas.microsoft.com/office/drawing/2014/main" val="10001"/>
                  </a:ext>
                </a:extLst>
              </a:tr>
              <a:tr h="308111">
                <a:tc>
                  <a:txBody>
                    <a:bodyPr/>
                    <a:lstStyle/>
                    <a:p>
                      <a:pPr algn="ctr">
                        <a:spcAft>
                          <a:spcPts val="600"/>
                        </a:spcAft>
                        <a:tabLst>
                          <a:tab pos="457200" algn="l"/>
                        </a:tabLst>
                      </a:pPr>
                      <a:r>
                        <a:rPr lang="id-ID" sz="1000">
                          <a:latin typeface="Arial"/>
                          <a:ea typeface="Times New Roman"/>
                          <a:cs typeface="Times New Roman"/>
                        </a:rPr>
                        <a:t>1</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Bendung Saketo</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0</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0178">
                <a:tc>
                  <a:txBody>
                    <a:bodyPr/>
                    <a:lstStyle/>
                    <a:p>
                      <a:pPr algn="ctr">
                        <a:spcAft>
                          <a:spcPts val="600"/>
                        </a:spcAft>
                        <a:tabLst>
                          <a:tab pos="457200" algn="l"/>
                        </a:tabLst>
                      </a:pPr>
                      <a:r>
                        <a:rPr lang="fi-FI" sz="1000">
                          <a:latin typeface="Arial"/>
                          <a:ea typeface="Times New Roman"/>
                          <a:cs typeface="Times New Roman"/>
                        </a:rPr>
                        <a:t>2</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Bg</a:t>
                      </a:r>
                      <a:r>
                        <a:rPr lang="id-ID" sz="1000">
                          <a:latin typeface="Arial"/>
                          <a:ea typeface="Times New Roman"/>
                          <a:cs typeface="Times New Roman"/>
                        </a:rPr>
                        <a:t>n</a:t>
                      </a:r>
                      <a:r>
                        <a:rPr lang="fi-FI" sz="1000">
                          <a:latin typeface="Arial"/>
                          <a:ea typeface="Times New Roman"/>
                          <a:cs typeface="Times New Roman"/>
                        </a:rPr>
                        <a:t>. </a:t>
                      </a:r>
                      <a:r>
                        <a:rPr lang="id-ID" sz="1000">
                          <a:latin typeface="Arial"/>
                          <a:ea typeface="Times New Roman"/>
                          <a:cs typeface="Times New Roman"/>
                        </a:rPr>
                        <a:t>Penguras</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1a</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178">
                <a:tc>
                  <a:txBody>
                    <a:bodyPr/>
                    <a:lstStyle/>
                    <a:p>
                      <a:pPr algn="ctr">
                        <a:spcAft>
                          <a:spcPts val="600"/>
                        </a:spcAft>
                        <a:tabLst>
                          <a:tab pos="457200" algn="l"/>
                        </a:tabLst>
                      </a:pPr>
                      <a:r>
                        <a:rPr lang="id-ID" sz="1000">
                          <a:latin typeface="Arial"/>
                          <a:ea typeface="Times New Roman"/>
                          <a:cs typeface="Times New Roman"/>
                        </a:rPr>
                        <a:t>3</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Talang</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1b</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0178">
                <a:tc>
                  <a:txBody>
                    <a:bodyPr/>
                    <a:lstStyle/>
                    <a:p>
                      <a:pPr algn="ctr">
                        <a:spcAft>
                          <a:spcPts val="600"/>
                        </a:spcAft>
                        <a:tabLst>
                          <a:tab pos="457200" algn="l"/>
                        </a:tabLst>
                      </a:pPr>
                      <a:r>
                        <a:rPr lang="id-ID" sz="1000">
                          <a:latin typeface="Arial"/>
                          <a:ea typeface="Times New Roman"/>
                          <a:cs typeface="Times New Roman"/>
                        </a:rPr>
                        <a:t>4</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Bg</a:t>
                      </a:r>
                      <a:r>
                        <a:rPr lang="id-ID" sz="1000">
                          <a:latin typeface="Arial"/>
                          <a:ea typeface="Times New Roman"/>
                          <a:cs typeface="Times New Roman"/>
                        </a:rPr>
                        <a:t>n</a:t>
                      </a:r>
                      <a:r>
                        <a:rPr lang="fi-FI" sz="1000">
                          <a:latin typeface="Arial"/>
                          <a:ea typeface="Times New Roman"/>
                          <a:cs typeface="Times New Roman"/>
                        </a:rPr>
                        <a:t>. </a:t>
                      </a:r>
                      <a:r>
                        <a:rPr lang="id-ID" sz="1000">
                          <a:latin typeface="Arial"/>
                          <a:ea typeface="Times New Roman"/>
                          <a:cs typeface="Times New Roman"/>
                        </a:rPr>
                        <a:t>Penguras</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1c</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0178">
                <a:tc>
                  <a:txBody>
                    <a:bodyPr/>
                    <a:lstStyle/>
                    <a:p>
                      <a:pPr algn="ctr">
                        <a:spcAft>
                          <a:spcPts val="600"/>
                        </a:spcAft>
                        <a:tabLst>
                          <a:tab pos="457200" algn="l"/>
                        </a:tabLst>
                      </a:pPr>
                      <a:r>
                        <a:rPr lang="id-ID" sz="1000">
                          <a:latin typeface="Arial"/>
                          <a:ea typeface="Times New Roman"/>
                          <a:cs typeface="Times New Roman"/>
                        </a:rPr>
                        <a:t>5</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Bangunan Bagi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1</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0178">
                <a:tc>
                  <a:txBody>
                    <a:bodyPr/>
                    <a:lstStyle/>
                    <a:p>
                      <a:pPr algn="ctr">
                        <a:spcAft>
                          <a:spcPts val="600"/>
                        </a:spcAft>
                        <a:tabLst>
                          <a:tab pos="457200" algn="l"/>
                        </a:tabLst>
                      </a:pPr>
                      <a:r>
                        <a:rPr lang="id-ID" sz="1000">
                          <a:latin typeface="Arial"/>
                          <a:ea typeface="Times New Roman"/>
                          <a:cs typeface="Times New Roman"/>
                        </a:rPr>
                        <a:t>6</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Sadap Minor</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1A</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0178">
                <a:tc>
                  <a:txBody>
                    <a:bodyPr/>
                    <a:lstStyle/>
                    <a:p>
                      <a:pPr algn="ctr">
                        <a:spcAft>
                          <a:spcPts val="600"/>
                        </a:spcAft>
                        <a:tabLst>
                          <a:tab pos="457200" algn="l"/>
                        </a:tabLst>
                      </a:pPr>
                      <a:r>
                        <a:rPr lang="id-ID" sz="1000">
                          <a:latin typeface="Arial"/>
                          <a:ea typeface="Times New Roman"/>
                          <a:cs typeface="Times New Roman"/>
                        </a:rPr>
                        <a:t>7</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Terjun</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1a</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0178">
                <a:tc>
                  <a:txBody>
                    <a:bodyPr/>
                    <a:lstStyle/>
                    <a:p>
                      <a:pPr algn="ctr">
                        <a:spcAft>
                          <a:spcPts val="600"/>
                        </a:spcAft>
                        <a:tabLst>
                          <a:tab pos="457200" algn="l"/>
                        </a:tabLst>
                      </a:pPr>
                      <a:r>
                        <a:rPr lang="id-ID" sz="1000">
                          <a:latin typeface="Arial"/>
                          <a:ea typeface="Times New Roman"/>
                          <a:cs typeface="Times New Roman"/>
                        </a:rPr>
                        <a:t>8</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Sadap Minor</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1B</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0178">
                <a:tc>
                  <a:txBody>
                    <a:bodyPr/>
                    <a:lstStyle/>
                    <a:p>
                      <a:pPr algn="ctr">
                        <a:spcAft>
                          <a:spcPts val="600"/>
                        </a:spcAft>
                        <a:tabLst>
                          <a:tab pos="457200" algn="l"/>
                        </a:tabLst>
                      </a:pPr>
                      <a:r>
                        <a:rPr lang="id-ID" sz="1000">
                          <a:latin typeface="Arial"/>
                          <a:ea typeface="Times New Roman"/>
                          <a:cs typeface="Times New Roman"/>
                        </a:rPr>
                        <a:t>9</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Terjun</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1b</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0178">
                <a:tc>
                  <a:txBody>
                    <a:bodyPr/>
                    <a:lstStyle/>
                    <a:p>
                      <a:pPr algn="ctr">
                        <a:spcAft>
                          <a:spcPts val="600"/>
                        </a:spcAft>
                        <a:tabLst>
                          <a:tab pos="457200" algn="l"/>
                        </a:tabLst>
                      </a:pPr>
                      <a:r>
                        <a:rPr lang="id-ID" sz="1000">
                          <a:latin typeface="Arial"/>
                          <a:ea typeface="Times New Roman"/>
                          <a:cs typeface="Times New Roman"/>
                        </a:rPr>
                        <a:t>10</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Terjun</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1c</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0178">
                <a:tc>
                  <a:txBody>
                    <a:bodyPr/>
                    <a:lstStyle/>
                    <a:p>
                      <a:pPr algn="ctr">
                        <a:spcAft>
                          <a:spcPts val="600"/>
                        </a:spcAft>
                        <a:tabLst>
                          <a:tab pos="457200" algn="l"/>
                        </a:tabLst>
                      </a:pPr>
                      <a:r>
                        <a:rPr lang="id-ID" sz="1000">
                          <a:latin typeface="Arial"/>
                          <a:ea typeface="Times New Roman"/>
                          <a:cs typeface="Times New Roman"/>
                        </a:rPr>
                        <a:t>11</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Gorong-gorong</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1d</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0178">
                <a:tc>
                  <a:txBody>
                    <a:bodyPr/>
                    <a:lstStyle/>
                    <a:p>
                      <a:pPr algn="ctr">
                        <a:spcAft>
                          <a:spcPts val="600"/>
                        </a:spcAft>
                        <a:tabLst>
                          <a:tab pos="457200" algn="l"/>
                        </a:tabLst>
                      </a:pPr>
                      <a:r>
                        <a:rPr lang="id-ID" sz="1000">
                          <a:latin typeface="Arial"/>
                          <a:ea typeface="Times New Roman"/>
                          <a:cs typeface="Times New Roman"/>
                        </a:rPr>
                        <a:t>12</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Terjun</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1e</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20178">
                <a:tc>
                  <a:txBody>
                    <a:bodyPr/>
                    <a:lstStyle/>
                    <a:p>
                      <a:pPr algn="ctr">
                        <a:spcAft>
                          <a:spcPts val="600"/>
                        </a:spcAft>
                        <a:tabLst>
                          <a:tab pos="457200" algn="l"/>
                        </a:tabLst>
                      </a:pPr>
                      <a:r>
                        <a:rPr lang="id-ID" sz="1000">
                          <a:latin typeface="Arial"/>
                          <a:ea typeface="Times New Roman"/>
                          <a:cs typeface="Times New Roman"/>
                        </a:rPr>
                        <a:t>13</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Sadap</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1</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20178">
                <a:tc>
                  <a:txBody>
                    <a:bodyPr/>
                    <a:lstStyle/>
                    <a:p>
                      <a:pPr algn="ctr">
                        <a:spcAft>
                          <a:spcPts val="600"/>
                        </a:spcAft>
                        <a:tabLst>
                          <a:tab pos="457200" algn="l"/>
                        </a:tabLst>
                      </a:pPr>
                      <a:r>
                        <a:rPr lang="id-ID" sz="1000">
                          <a:latin typeface="Arial"/>
                          <a:ea typeface="Times New Roman"/>
                          <a:cs typeface="Times New Roman"/>
                        </a:rPr>
                        <a:t>14</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Got Miring</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2a</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20178">
                <a:tc>
                  <a:txBody>
                    <a:bodyPr/>
                    <a:lstStyle/>
                    <a:p>
                      <a:pPr algn="ctr">
                        <a:spcAft>
                          <a:spcPts val="600"/>
                        </a:spcAft>
                        <a:tabLst>
                          <a:tab pos="457200" algn="l"/>
                        </a:tabLst>
                      </a:pPr>
                      <a:r>
                        <a:rPr lang="id-ID" sz="1000">
                          <a:latin typeface="Arial"/>
                          <a:ea typeface="Times New Roman"/>
                          <a:cs typeface="Times New Roman"/>
                        </a:rPr>
                        <a:t>15</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Sadap</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2</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a:latin typeface="Arial"/>
                          <a:ea typeface="Times New Roman"/>
                          <a:cs typeface="Times New Roman"/>
                        </a:rPr>
                        <a:t>Berfungsi</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20178">
                <a:tc>
                  <a:txBody>
                    <a:bodyPr/>
                    <a:lstStyle/>
                    <a:p>
                      <a:pPr algn="ctr">
                        <a:spcAft>
                          <a:spcPts val="600"/>
                        </a:spcAft>
                        <a:tabLst>
                          <a:tab pos="457200" algn="l"/>
                        </a:tabLst>
                      </a:pPr>
                      <a:r>
                        <a:rPr lang="id-ID" sz="1000">
                          <a:latin typeface="Arial"/>
                          <a:ea typeface="Times New Roman"/>
                          <a:cs typeface="Times New Roman"/>
                        </a:rPr>
                        <a:t>16</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000">
                          <a:latin typeface="Arial"/>
                          <a:ea typeface="Times New Roman"/>
                          <a:cs typeface="Times New Roman"/>
                        </a:rPr>
                        <a:t>Bgn Sadap</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000">
                          <a:latin typeface="Arial"/>
                          <a:ea typeface="Times New Roman"/>
                          <a:cs typeface="Times New Roman"/>
                        </a:rPr>
                        <a:t>BS Ki 3</a:t>
                      </a:r>
                      <a:endParaRPr lang="id-ID" sz="900">
                        <a:latin typeface="Times New Roman"/>
                        <a:ea typeface="Times New Roman"/>
                        <a:cs typeface="Times New Roman"/>
                      </a:endParaRPr>
                    </a:p>
                  </a:txBody>
                  <a:tcPr marL="62693" marR="62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000">
                          <a:latin typeface="Arial"/>
                          <a:ea typeface="Times New Roman"/>
                          <a:cs typeface="Times New Roman"/>
                        </a:rPr>
                        <a:t>√</a:t>
                      </a:r>
                      <a:endParaRPr lang="id-ID" sz="90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000" dirty="0">
                          <a:latin typeface="Arial"/>
                          <a:ea typeface="Times New Roman"/>
                          <a:cs typeface="Times New Roman"/>
                        </a:rPr>
                        <a:t>Berfungsi</a:t>
                      </a:r>
                      <a:endParaRPr lang="id-ID" sz="900" dirty="0">
                        <a:latin typeface="Times New Roman"/>
                        <a:ea typeface="Times New Roman"/>
                        <a:cs typeface="Times New Roman"/>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14" name="Text Box 54"/>
          <p:cNvSpPr txBox="1">
            <a:spLocks noChangeArrowheads="1"/>
          </p:cNvSpPr>
          <p:nvPr/>
        </p:nvSpPr>
        <p:spPr bwMode="auto">
          <a:xfrm>
            <a:off x="228600" y="228600"/>
            <a:ext cx="8534400" cy="830997"/>
          </a:xfrm>
          <a:prstGeom prst="rect">
            <a:avLst/>
          </a:prstGeom>
          <a:noFill/>
          <a:ln w="12700" cap="sq">
            <a:noFill/>
            <a:miter lim="800000"/>
            <a:headEnd type="none" w="sm" len="sm"/>
            <a:tailEnd type="none" w="sm" len="sm"/>
          </a:ln>
          <a:effectLst/>
        </p:spPr>
        <p:txBody>
          <a:bodyPr wrap="square">
            <a:spAutoFit/>
          </a:bodyPr>
          <a:lstStyle/>
          <a:p>
            <a:pPr lvl="0"/>
            <a:r>
              <a:rPr lang="id-ID" sz="2400" dirty="0" smtClean="0"/>
              <a:t>a. Saluran Induk Seketo dan Saluran Sekunder Saketo Kiri</a:t>
            </a:r>
          </a:p>
          <a:p>
            <a:pPr algn="just"/>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4"/>
          <p:cNvSpPr txBox="1">
            <a:spLocks noChangeArrowheads="1"/>
          </p:cNvSpPr>
          <p:nvPr/>
        </p:nvSpPr>
        <p:spPr bwMode="auto">
          <a:xfrm>
            <a:off x="228600" y="228600"/>
            <a:ext cx="8534400" cy="1200329"/>
          </a:xfrm>
          <a:prstGeom prst="rect">
            <a:avLst/>
          </a:prstGeom>
          <a:noFill/>
          <a:ln w="12700" cap="sq">
            <a:noFill/>
            <a:miter lim="800000"/>
            <a:headEnd type="none" w="sm" len="sm"/>
            <a:tailEnd type="none" w="sm" len="sm"/>
          </a:ln>
          <a:effectLst/>
        </p:spPr>
        <p:txBody>
          <a:bodyPr wrap="square">
            <a:spAutoFit/>
          </a:bodyPr>
          <a:lstStyle/>
          <a:p>
            <a:r>
              <a:rPr lang="id-ID" sz="2400" dirty="0" smtClean="0"/>
              <a:t>b. Saluran Sekunder Saketo Kanan</a:t>
            </a:r>
          </a:p>
          <a:p>
            <a:pPr lvl="0"/>
            <a:endParaRPr lang="id-ID" sz="2400" dirty="0" smtClean="0"/>
          </a:p>
          <a:p>
            <a:pPr algn="just"/>
            <a:endParaRPr lang="id-ID" sz="2400" dirty="0">
              <a:latin typeface="Century Gothic" pitchFamily="34" charset="0"/>
            </a:endParaRPr>
          </a:p>
        </p:txBody>
      </p:sp>
      <p:graphicFrame>
        <p:nvGraphicFramePr>
          <p:cNvPr id="4" name="Table 3"/>
          <p:cNvGraphicFramePr>
            <a:graphicFrameLocks noGrp="1"/>
          </p:cNvGraphicFramePr>
          <p:nvPr/>
        </p:nvGraphicFramePr>
        <p:xfrm>
          <a:off x="990600" y="1142999"/>
          <a:ext cx="7239002" cy="4724403"/>
        </p:xfrm>
        <a:graphic>
          <a:graphicData uri="http://schemas.openxmlformats.org/drawingml/2006/table">
            <a:tbl>
              <a:tblPr/>
              <a:tblGrid>
                <a:gridCol w="653307">
                  <a:extLst>
                    <a:ext uri="{9D8B030D-6E8A-4147-A177-3AD203B41FA5}">
                      <a16:colId xmlns:a16="http://schemas.microsoft.com/office/drawing/2014/main" val="20000"/>
                    </a:ext>
                  </a:extLst>
                </a:gridCol>
                <a:gridCol w="1829259">
                  <a:extLst>
                    <a:ext uri="{9D8B030D-6E8A-4147-A177-3AD203B41FA5}">
                      <a16:colId xmlns:a16="http://schemas.microsoft.com/office/drawing/2014/main" val="20001"/>
                    </a:ext>
                  </a:extLst>
                </a:gridCol>
                <a:gridCol w="1137842">
                  <a:extLst>
                    <a:ext uri="{9D8B030D-6E8A-4147-A177-3AD203B41FA5}">
                      <a16:colId xmlns:a16="http://schemas.microsoft.com/office/drawing/2014/main" val="20002"/>
                    </a:ext>
                  </a:extLst>
                </a:gridCol>
                <a:gridCol w="688694">
                  <a:extLst>
                    <a:ext uri="{9D8B030D-6E8A-4147-A177-3AD203B41FA5}">
                      <a16:colId xmlns:a16="http://schemas.microsoft.com/office/drawing/2014/main" val="20003"/>
                    </a:ext>
                  </a:extLst>
                </a:gridCol>
                <a:gridCol w="688694">
                  <a:extLst>
                    <a:ext uri="{9D8B030D-6E8A-4147-A177-3AD203B41FA5}">
                      <a16:colId xmlns:a16="http://schemas.microsoft.com/office/drawing/2014/main" val="20004"/>
                    </a:ext>
                  </a:extLst>
                </a:gridCol>
                <a:gridCol w="612476">
                  <a:extLst>
                    <a:ext uri="{9D8B030D-6E8A-4147-A177-3AD203B41FA5}">
                      <a16:colId xmlns:a16="http://schemas.microsoft.com/office/drawing/2014/main" val="20005"/>
                    </a:ext>
                  </a:extLst>
                </a:gridCol>
                <a:gridCol w="1628730">
                  <a:extLst>
                    <a:ext uri="{9D8B030D-6E8A-4147-A177-3AD203B41FA5}">
                      <a16:colId xmlns:a16="http://schemas.microsoft.com/office/drawing/2014/main" val="20006"/>
                    </a:ext>
                  </a:extLst>
                </a:gridCol>
              </a:tblGrid>
              <a:tr h="349955">
                <a:tc rowSpan="2">
                  <a:txBody>
                    <a:bodyPr/>
                    <a:lstStyle/>
                    <a:p>
                      <a:pPr algn="ctr">
                        <a:spcAft>
                          <a:spcPts val="600"/>
                        </a:spcAft>
                        <a:tabLst>
                          <a:tab pos="457200" algn="l"/>
                        </a:tabLst>
                      </a:pPr>
                      <a:r>
                        <a:rPr lang="fi-FI" sz="1100" dirty="0">
                          <a:latin typeface="Arial"/>
                          <a:ea typeface="Times New Roman"/>
                          <a:cs typeface="Times New Roman"/>
                        </a:rPr>
                        <a:t>No</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600"/>
                        </a:spcAft>
                        <a:tabLst>
                          <a:tab pos="457200" algn="l"/>
                        </a:tabLst>
                      </a:pPr>
                      <a:r>
                        <a:rPr lang="fi-FI" sz="1100">
                          <a:latin typeface="Arial"/>
                          <a:ea typeface="Times New Roman"/>
                          <a:cs typeface="Times New Roman"/>
                        </a:rPr>
                        <a:t>Jenis bangunan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600"/>
                        </a:spcAft>
                        <a:tabLst>
                          <a:tab pos="457200" algn="l"/>
                        </a:tabLst>
                      </a:pPr>
                      <a:endParaRPr lang="id-ID" sz="1100">
                        <a:latin typeface="Arial"/>
                        <a:ea typeface="Times New Roman"/>
                        <a:cs typeface="Times New Roman"/>
                      </a:endParaRPr>
                    </a:p>
                    <a:p>
                      <a:pPr algn="ctr">
                        <a:spcAft>
                          <a:spcPts val="600"/>
                        </a:spcAft>
                        <a:tabLst>
                          <a:tab pos="457200" algn="l"/>
                        </a:tabLst>
                      </a:pPr>
                      <a:r>
                        <a:rPr lang="id-ID" sz="1100">
                          <a:latin typeface="Arial"/>
                          <a:ea typeface="Times New Roman"/>
                          <a:cs typeface="Times New Roman"/>
                        </a:rPr>
                        <a:t>NKL</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600"/>
                        </a:spcAft>
                        <a:tabLst>
                          <a:tab pos="457200" algn="l"/>
                        </a:tabLst>
                      </a:pPr>
                      <a:r>
                        <a:rPr lang="fi-FI" sz="1100">
                          <a:latin typeface="Arial"/>
                          <a:ea typeface="Times New Roman"/>
                          <a:cs typeface="Times New Roman"/>
                        </a:rPr>
                        <a:t>Kondisi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rowSpan="2">
                  <a:txBody>
                    <a:bodyPr/>
                    <a:lstStyle/>
                    <a:p>
                      <a:pPr algn="ctr">
                        <a:spcAft>
                          <a:spcPts val="600"/>
                        </a:spcAft>
                        <a:tabLst>
                          <a:tab pos="457200" algn="l"/>
                        </a:tabLst>
                      </a:pPr>
                      <a:r>
                        <a:rPr lang="id-ID" sz="1100">
                          <a:latin typeface="Arial"/>
                          <a:ea typeface="Times New Roman"/>
                          <a:cs typeface="Times New Roman"/>
                        </a:rPr>
                        <a:t>Keterangan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9026">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spcAft>
                          <a:spcPts val="600"/>
                        </a:spcAft>
                        <a:tabLst>
                          <a:tab pos="457200" algn="l"/>
                        </a:tabLst>
                      </a:pPr>
                      <a:r>
                        <a:rPr lang="fi-FI" sz="1100">
                          <a:latin typeface="Arial"/>
                          <a:ea typeface="Times New Roman"/>
                          <a:cs typeface="Times New Roman"/>
                        </a:rPr>
                        <a:t>B</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RR</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RB</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extLst>
                  <a:ext uri="{0D108BD9-81ED-4DB2-BD59-A6C34878D82A}">
                    <a16:rowId xmlns:a16="http://schemas.microsoft.com/office/drawing/2014/main" val="10001"/>
                  </a:ext>
                </a:extLst>
              </a:tr>
              <a:tr h="699912">
                <a:tc>
                  <a:txBody>
                    <a:bodyPr/>
                    <a:lstStyle/>
                    <a:p>
                      <a:pPr algn="ctr">
                        <a:spcAft>
                          <a:spcPts val="600"/>
                        </a:spcAft>
                        <a:tabLst>
                          <a:tab pos="457200" algn="l"/>
                        </a:tabLst>
                      </a:pPr>
                      <a:r>
                        <a:rPr lang="id-ID" sz="1100">
                          <a:latin typeface="Arial"/>
                          <a:ea typeface="Times New Roman"/>
                          <a:cs typeface="Times New Roman"/>
                        </a:rPr>
                        <a:t>1</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100">
                          <a:latin typeface="Arial"/>
                          <a:ea typeface="Times New Roman"/>
                          <a:cs typeface="Times New Roman"/>
                        </a:rPr>
                        <a:t>Bendung Labangke</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latin typeface="Arial"/>
                          <a:ea typeface="Times New Roman"/>
                          <a:cs typeface="Times New Roman"/>
                        </a:rPr>
                        <a:t>BL. 0</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100">
                          <a:latin typeface="Arial"/>
                          <a:ea typeface="Times New Roman"/>
                          <a:cs typeface="Times New Roman"/>
                        </a:rPr>
                        <a:t>Tidak berfungsi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585">
                <a:tc>
                  <a:txBody>
                    <a:bodyPr/>
                    <a:lstStyle/>
                    <a:p>
                      <a:pPr algn="ctr">
                        <a:spcAft>
                          <a:spcPts val="600"/>
                        </a:spcAft>
                        <a:tabLst>
                          <a:tab pos="457200" algn="l"/>
                        </a:tabLst>
                      </a:pPr>
                      <a:r>
                        <a:rPr lang="fi-FI" sz="1100">
                          <a:latin typeface="Arial"/>
                          <a:ea typeface="Times New Roman"/>
                          <a:cs typeface="Times New Roman"/>
                        </a:rPr>
                        <a:t>2</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100">
                          <a:latin typeface="Arial"/>
                          <a:ea typeface="Times New Roman"/>
                          <a:cs typeface="Times New Roman"/>
                        </a:rPr>
                        <a:t>Bangunan Sadap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latin typeface="Arial"/>
                          <a:ea typeface="Times New Roman"/>
                          <a:cs typeface="Times New Roman"/>
                        </a:rPr>
                        <a:t>BS. Ka 1</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100">
                          <a:latin typeface="Arial"/>
                          <a:ea typeface="Times New Roman"/>
                          <a:cs typeface="Times New Roman"/>
                        </a:rPr>
                        <a:t>Berfungsi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7585">
                <a:tc>
                  <a:txBody>
                    <a:bodyPr/>
                    <a:lstStyle/>
                    <a:p>
                      <a:pPr algn="ctr">
                        <a:spcAft>
                          <a:spcPts val="600"/>
                        </a:spcAft>
                        <a:tabLst>
                          <a:tab pos="457200" algn="l"/>
                        </a:tabLst>
                      </a:pPr>
                      <a:r>
                        <a:rPr lang="id-ID" sz="1100">
                          <a:latin typeface="Arial"/>
                          <a:ea typeface="Times New Roman"/>
                          <a:cs typeface="Times New Roman"/>
                        </a:rPr>
                        <a:t>3</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100">
                          <a:latin typeface="Arial"/>
                          <a:ea typeface="Times New Roman"/>
                          <a:cs typeface="Times New Roman"/>
                        </a:rPr>
                        <a:t>Bangunan Terjun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latin typeface="Arial"/>
                          <a:ea typeface="Times New Roman"/>
                          <a:cs typeface="Times New Roman"/>
                        </a:rPr>
                        <a:t>BS. Ka 2a</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100">
                          <a:latin typeface="Arial"/>
                          <a:ea typeface="Times New Roman"/>
                          <a:cs typeface="Times New Roman"/>
                        </a:rPr>
                        <a:t>Berfungsi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7585">
                <a:tc>
                  <a:txBody>
                    <a:bodyPr/>
                    <a:lstStyle/>
                    <a:p>
                      <a:pPr algn="ctr">
                        <a:spcAft>
                          <a:spcPts val="600"/>
                        </a:spcAft>
                        <a:tabLst>
                          <a:tab pos="457200" algn="l"/>
                        </a:tabLst>
                      </a:pPr>
                      <a:r>
                        <a:rPr lang="id-ID" sz="1100">
                          <a:latin typeface="Arial"/>
                          <a:ea typeface="Times New Roman"/>
                          <a:cs typeface="Times New Roman"/>
                        </a:rPr>
                        <a:t>4</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100">
                          <a:latin typeface="Arial"/>
                          <a:ea typeface="Times New Roman"/>
                          <a:cs typeface="Times New Roman"/>
                        </a:rPr>
                        <a:t>Got Miring</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latin typeface="Arial"/>
                          <a:ea typeface="Times New Roman"/>
                          <a:cs typeface="Times New Roman"/>
                        </a:rPr>
                        <a:t>BS. Ka 2b</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100" dirty="0">
                          <a:latin typeface="Arial"/>
                          <a:ea typeface="Times New Roman"/>
                          <a:cs typeface="Times New Roman"/>
                        </a:rPr>
                        <a:t>Berfungsi</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7585">
                <a:tc>
                  <a:txBody>
                    <a:bodyPr/>
                    <a:lstStyle/>
                    <a:p>
                      <a:pPr algn="ctr">
                        <a:spcAft>
                          <a:spcPts val="600"/>
                        </a:spcAft>
                        <a:tabLst>
                          <a:tab pos="457200" algn="l"/>
                        </a:tabLst>
                      </a:pPr>
                      <a:r>
                        <a:rPr lang="id-ID" sz="1100">
                          <a:latin typeface="Arial"/>
                          <a:ea typeface="Times New Roman"/>
                          <a:cs typeface="Times New Roman"/>
                        </a:rPr>
                        <a:t>5</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100">
                          <a:latin typeface="Arial"/>
                          <a:ea typeface="Times New Roman"/>
                          <a:cs typeface="Times New Roman"/>
                        </a:rPr>
                        <a:t>Bangunan Terjun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latin typeface="Arial"/>
                          <a:ea typeface="Times New Roman"/>
                          <a:cs typeface="Times New Roman"/>
                        </a:rPr>
                        <a:t>BS. Ka 2c</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100">
                          <a:latin typeface="Arial"/>
                          <a:ea typeface="Times New Roman"/>
                          <a:cs typeface="Times New Roman"/>
                        </a:rPr>
                        <a:t>Berfungsi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7585">
                <a:tc>
                  <a:txBody>
                    <a:bodyPr/>
                    <a:lstStyle/>
                    <a:p>
                      <a:pPr algn="ctr">
                        <a:spcAft>
                          <a:spcPts val="600"/>
                        </a:spcAft>
                        <a:tabLst>
                          <a:tab pos="457200" algn="l"/>
                        </a:tabLst>
                      </a:pPr>
                      <a:r>
                        <a:rPr lang="id-ID" sz="1100">
                          <a:latin typeface="Arial"/>
                          <a:ea typeface="Times New Roman"/>
                          <a:cs typeface="Times New Roman"/>
                        </a:rPr>
                        <a:t>6</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100">
                          <a:latin typeface="Arial"/>
                          <a:ea typeface="Times New Roman"/>
                          <a:cs typeface="Times New Roman"/>
                        </a:rPr>
                        <a:t>Bangunan Sadap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latin typeface="Arial"/>
                          <a:ea typeface="Times New Roman"/>
                          <a:cs typeface="Times New Roman"/>
                        </a:rPr>
                        <a:t>BS. Ka 2</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100">
                          <a:latin typeface="Arial"/>
                          <a:ea typeface="Times New Roman"/>
                          <a:cs typeface="Times New Roman"/>
                        </a:rPr>
                        <a:t>Berfungsi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7585">
                <a:tc>
                  <a:txBody>
                    <a:bodyPr/>
                    <a:lstStyle/>
                    <a:p>
                      <a:pPr algn="ctr">
                        <a:spcAft>
                          <a:spcPts val="600"/>
                        </a:spcAft>
                        <a:tabLst>
                          <a:tab pos="457200" algn="l"/>
                        </a:tabLst>
                      </a:pPr>
                      <a:r>
                        <a:rPr lang="id-ID" sz="1100">
                          <a:latin typeface="Arial"/>
                          <a:ea typeface="Times New Roman"/>
                          <a:cs typeface="Times New Roman"/>
                        </a:rPr>
                        <a:t>7</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id-ID" sz="1100">
                          <a:latin typeface="Arial"/>
                          <a:ea typeface="Times New Roman"/>
                          <a:cs typeface="Times New Roman"/>
                        </a:rPr>
                        <a:t>Bangunan Sadap </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100">
                          <a:latin typeface="Arial"/>
                          <a:ea typeface="Times New Roman"/>
                          <a:cs typeface="Times New Roman"/>
                        </a:rPr>
                        <a:t>BS. Ka 3</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tabLst>
                          <a:tab pos="457200" algn="l"/>
                        </a:tabLs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tabLst>
                          <a:tab pos="457200" algn="l"/>
                        </a:tabLst>
                      </a:pPr>
                      <a:r>
                        <a:rPr lang="fi-FI" sz="1100" dirty="0">
                          <a:latin typeface="Arial"/>
                          <a:ea typeface="Times New Roman"/>
                          <a:cs typeface="Times New Roman"/>
                        </a:rPr>
                        <a:t>Berfungsi</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4951997" cy="584775"/>
          </a:xfrm>
          <a:prstGeom prst="rect">
            <a:avLst/>
          </a:prstGeom>
          <a:noFill/>
        </p:spPr>
        <p:txBody>
          <a:bodyPr wrap="none">
            <a:spAutoFit/>
          </a:bodyPr>
          <a:lstStyle/>
          <a:p>
            <a:r>
              <a:rPr lang="fi-FI" sz="3200" b="1" dirty="0" smtClean="0"/>
              <a:t>A</a:t>
            </a:r>
            <a:r>
              <a:rPr lang="id-ID" sz="3200" b="1" dirty="0" smtClean="0"/>
              <a:t>SPEK KELEMBAGAAN</a:t>
            </a:r>
            <a:endParaRPr lang="id-ID" sz="3200" dirty="0"/>
          </a:p>
        </p:txBody>
      </p:sp>
      <p:sp>
        <p:nvSpPr>
          <p:cNvPr id="5" name="Text Box 54"/>
          <p:cNvSpPr txBox="1">
            <a:spLocks noChangeArrowheads="1"/>
          </p:cNvSpPr>
          <p:nvPr/>
        </p:nvSpPr>
        <p:spPr bwMode="auto">
          <a:xfrm>
            <a:off x="228600" y="1354753"/>
            <a:ext cx="8534400" cy="4893647"/>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Pembentukan organisasi GP3A </a:t>
            </a:r>
            <a:r>
              <a:rPr lang="id-ID" sz="2400" dirty="0" smtClean="0">
                <a:latin typeface="Century Gothic" pitchFamily="34" charset="0"/>
              </a:rPr>
              <a:t>Sabua Ade</a:t>
            </a:r>
            <a:r>
              <a:rPr lang="fi-FI" sz="2400" dirty="0" smtClean="0">
                <a:latin typeface="Century Gothic" pitchFamily="34" charset="0"/>
              </a:rPr>
              <a:t> yang dilakukan melalui musyawarah anggota sesuai dengan mekanisme yang tertuang dalam AD/ART telah membawa perubahan yang signifikan bagi keberlanjutan sistem organisasi. </a:t>
            </a:r>
            <a:endParaRPr lang="id-ID" sz="2400" dirty="0" smtClean="0">
              <a:latin typeface="Century Gothic" pitchFamily="34" charset="0"/>
            </a:endParaRPr>
          </a:p>
          <a:p>
            <a:pPr algn="just"/>
            <a:r>
              <a:rPr lang="fi-FI" sz="2400" dirty="0" smtClean="0">
                <a:latin typeface="Century Gothic" pitchFamily="34" charset="0"/>
              </a:rPr>
              <a:t>Dimana terdapat perubahan yang cukup mendasar setelah terpilihnya pengurus GP3A secara langsung. Misalnya ; tersusunnya AD/ART GP3A </a:t>
            </a:r>
            <a:r>
              <a:rPr lang="id-ID" sz="2400" dirty="0" smtClean="0">
                <a:latin typeface="Century Gothic" pitchFamily="34" charset="0"/>
              </a:rPr>
              <a:t>Sabua Ade</a:t>
            </a:r>
            <a:r>
              <a:rPr lang="fi-FI" sz="2400" dirty="0" smtClean="0">
                <a:latin typeface="Century Gothic" pitchFamily="34" charset="0"/>
              </a:rPr>
              <a:t> melalui rapat anggota,  terealisasinya program kerja yang telah disepakati melalui musyawarah anggota GP3A, tertatanya administrasi umum, administrasi keuangan, adanya peta wilayah kerja serta satatus badan hukum sampai tingkat Pengadilan Negeri. </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8600" y="1066800"/>
            <a:ext cx="8534400" cy="4893647"/>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Disisi lain harus diakui bahwa keberadaan P3A di daerah irigasi </a:t>
            </a:r>
            <a:r>
              <a:rPr lang="id-ID" sz="2400" dirty="0" smtClean="0">
                <a:latin typeface="Century Gothic" pitchFamily="34" charset="0"/>
              </a:rPr>
              <a:t>Madapangga II</a:t>
            </a:r>
            <a:r>
              <a:rPr lang="fi-FI" sz="2400" dirty="0" smtClean="0">
                <a:latin typeface="Century Gothic" pitchFamily="34" charset="0"/>
              </a:rPr>
              <a:t> masih dalam kondisi yang  perlu segera dibenahi</a:t>
            </a:r>
            <a:r>
              <a:rPr lang="id-ID" sz="2400" dirty="0" smtClean="0">
                <a:latin typeface="Century Gothic" pitchFamily="34" charset="0"/>
              </a:rPr>
              <a:t>.</a:t>
            </a:r>
          </a:p>
          <a:p>
            <a:pPr algn="just"/>
            <a:r>
              <a:rPr lang="fi-FI" sz="2400" dirty="0" smtClean="0">
                <a:latin typeface="Century Gothic" pitchFamily="34" charset="0"/>
              </a:rPr>
              <a:t>Misalnya ; penyegaran dan pembentukan pengurus beberapa P3A, penataan administrasi keuangan dan administrasi umum P3A, penyusunan program kerja P3A dan penertiban sistem Iuran Pengelolaan Irigasi (IPI) dengan mengoptimalkan sumber daya  yang dimiliki agar P3A sebagai lembaga penyokong GP3A dan sebagai organisasi yang lebih memahami kondisi anggotanya dapat menjadi problem solver (pemecah masalah) bagi petani pemakai air di wilayah kerja masing-masing</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8600" y="334625"/>
            <a:ext cx="8534400" cy="6370975"/>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Dari tinjauan aspek pengelolaan iuran irigasi GP3A/P3A Madapangga II yang ditetapkan melalui musyawarah anggota dinilai berjalan dengan lancar, dikatakan demikian karena apabila dilihat dari persentase tingkat pengumpulan Iuran Pengelolaan Irigasi (IPI) melalui GP3A telah mencapai  </a:t>
            </a:r>
            <a:r>
              <a:rPr lang="id-ID" sz="2400" dirty="0" smtClean="0">
                <a:latin typeface="Century Gothic" pitchFamily="34" charset="0"/>
              </a:rPr>
              <a:t>2</a:t>
            </a:r>
            <a:r>
              <a:rPr lang="fi-FI" sz="2400" dirty="0" smtClean="0">
                <a:latin typeface="Century Gothic" pitchFamily="34" charset="0"/>
              </a:rPr>
              <a:t>5 %, meskipun belum dapat secara optimal dikelolah untuk memenuhi kebutuhan organisasi dan kinerja pengelolaan irigasi. </a:t>
            </a:r>
            <a:endParaRPr lang="id-ID" sz="2400" dirty="0" smtClean="0">
              <a:latin typeface="Century Gothic" pitchFamily="34" charset="0"/>
            </a:endParaRPr>
          </a:p>
          <a:p>
            <a:pPr algn="just"/>
            <a:endParaRPr lang="id-ID" sz="2400" dirty="0" smtClean="0">
              <a:latin typeface="Century Gothic" pitchFamily="34" charset="0"/>
            </a:endParaRPr>
          </a:p>
          <a:p>
            <a:pPr algn="just"/>
            <a:r>
              <a:rPr lang="fi-FI" sz="2400" dirty="0" smtClean="0">
                <a:latin typeface="Century Gothic" pitchFamily="34" charset="0"/>
              </a:rPr>
              <a:t>Secara umum GP3A </a:t>
            </a:r>
            <a:r>
              <a:rPr lang="id-ID" sz="2400" dirty="0" smtClean="0">
                <a:latin typeface="Century Gothic" pitchFamily="34" charset="0"/>
              </a:rPr>
              <a:t>Sabua Ade</a:t>
            </a:r>
            <a:r>
              <a:rPr lang="fi-FI" sz="2400" dirty="0" smtClean="0">
                <a:latin typeface="Century Gothic" pitchFamily="34" charset="0"/>
              </a:rPr>
              <a:t>  dapat disimpulkan </a:t>
            </a:r>
            <a:r>
              <a:rPr lang="id-ID" sz="2400" dirty="0" smtClean="0">
                <a:latin typeface="Century Gothic" pitchFamily="34" charset="0"/>
              </a:rPr>
              <a:t>masih perlu untuk diberikan pembinaan tentang p</a:t>
            </a:r>
            <a:r>
              <a:rPr lang="fi-FI" sz="2400" dirty="0" smtClean="0">
                <a:latin typeface="Century Gothic" pitchFamily="34" charset="0"/>
              </a:rPr>
              <a:t>engelolah organisasinya, program ke</a:t>
            </a:r>
            <a:r>
              <a:rPr lang="id-ID" sz="2400" dirty="0" smtClean="0">
                <a:latin typeface="Century Gothic" pitchFamily="34" charset="0"/>
              </a:rPr>
              <a:t>r</a:t>
            </a:r>
            <a:r>
              <a:rPr lang="fi-FI" sz="2400" dirty="0" smtClean="0">
                <a:latin typeface="Century Gothic" pitchFamily="34" charset="0"/>
              </a:rPr>
              <a:t>ja </a:t>
            </a:r>
            <a:r>
              <a:rPr lang="id-ID" sz="2400" dirty="0" smtClean="0">
                <a:latin typeface="Century Gothic" pitchFamily="34" charset="0"/>
              </a:rPr>
              <a:t>, </a:t>
            </a:r>
            <a:r>
              <a:rPr lang="fi-FI" sz="2400" dirty="0" smtClean="0">
                <a:latin typeface="Century Gothic" pitchFamily="34" charset="0"/>
              </a:rPr>
              <a:t>tata pembukuan, </a:t>
            </a:r>
            <a:r>
              <a:rPr lang="id-ID" sz="2400" dirty="0" smtClean="0">
                <a:latin typeface="Century Gothic" pitchFamily="34" charset="0"/>
              </a:rPr>
              <a:t>dan keuangan</a:t>
            </a:r>
            <a:r>
              <a:rPr lang="fi-FI" sz="2400" dirty="0" smtClean="0">
                <a:latin typeface="Century Gothic" pitchFamily="34" charset="0"/>
              </a:rPr>
              <a:t> sehingga output yang diharapkan akan mampu memberi pelayanan yang optimal bagi anggotanya dengan sistem pengelolaan irigasi yang lebih bermanfaat.</a:t>
            </a:r>
            <a:endParaRPr lang="id-ID" sz="2400" dirty="0" smtClean="0">
              <a:latin typeface="Century Gothic" pitchFamily="34" charset="0"/>
            </a:endParaRPr>
          </a:p>
          <a:p>
            <a:pPr algn="just"/>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4199355" cy="584775"/>
          </a:xfrm>
          <a:prstGeom prst="rect">
            <a:avLst/>
          </a:prstGeom>
          <a:noFill/>
        </p:spPr>
        <p:txBody>
          <a:bodyPr wrap="none">
            <a:spAutoFit/>
          </a:bodyPr>
          <a:lstStyle/>
          <a:p>
            <a:r>
              <a:rPr lang="fi-FI" sz="3200" b="1" dirty="0" smtClean="0"/>
              <a:t>A</a:t>
            </a:r>
            <a:r>
              <a:rPr lang="id-ID" sz="3200" b="1" dirty="0" smtClean="0"/>
              <a:t>SPEK USAHA TANI</a:t>
            </a:r>
            <a:endParaRPr lang="id-ID" sz="3200" dirty="0"/>
          </a:p>
        </p:txBody>
      </p:sp>
      <p:sp>
        <p:nvSpPr>
          <p:cNvPr id="5" name="Text Box 54"/>
          <p:cNvSpPr txBox="1">
            <a:spLocks noChangeArrowheads="1"/>
          </p:cNvSpPr>
          <p:nvPr/>
        </p:nvSpPr>
        <p:spPr bwMode="auto">
          <a:xfrm>
            <a:off x="228600" y="1143000"/>
            <a:ext cx="8534400" cy="1200329"/>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Berdasarkan hasil penelusuran lapangan maka dapat digambarkan kondisi usaha tani GP3A daerah irigasi </a:t>
            </a:r>
            <a:r>
              <a:rPr lang="id-ID" sz="2400" dirty="0" smtClean="0">
                <a:latin typeface="Century Gothic" pitchFamily="34" charset="0"/>
              </a:rPr>
              <a:t>Madapangga II</a:t>
            </a:r>
            <a:r>
              <a:rPr lang="fi-FI" sz="2400" dirty="0" smtClean="0">
                <a:latin typeface="Century Gothic" pitchFamily="34" charset="0"/>
              </a:rPr>
              <a:t> sebagai berikut : </a:t>
            </a:r>
            <a:endParaRPr lang="id-ID" sz="2400" dirty="0">
              <a:latin typeface="Century Gothic" pitchFamily="34" charset="0"/>
            </a:endParaRPr>
          </a:p>
        </p:txBody>
      </p:sp>
      <p:graphicFrame>
        <p:nvGraphicFramePr>
          <p:cNvPr id="7" name="Table 6"/>
          <p:cNvGraphicFramePr>
            <a:graphicFrameLocks noGrp="1"/>
          </p:cNvGraphicFramePr>
          <p:nvPr/>
        </p:nvGraphicFramePr>
        <p:xfrm>
          <a:off x="914400" y="2438400"/>
          <a:ext cx="7086600" cy="1981200"/>
        </p:xfrm>
        <a:graphic>
          <a:graphicData uri="http://schemas.openxmlformats.org/drawingml/2006/table">
            <a:tbl>
              <a:tblPr/>
              <a:tblGrid>
                <a:gridCol w="2034148">
                  <a:extLst>
                    <a:ext uri="{9D8B030D-6E8A-4147-A177-3AD203B41FA5}">
                      <a16:colId xmlns:a16="http://schemas.microsoft.com/office/drawing/2014/main" val="20000"/>
                    </a:ext>
                  </a:extLst>
                </a:gridCol>
                <a:gridCol w="838137">
                  <a:extLst>
                    <a:ext uri="{9D8B030D-6E8A-4147-A177-3AD203B41FA5}">
                      <a16:colId xmlns:a16="http://schemas.microsoft.com/office/drawing/2014/main" val="20001"/>
                    </a:ext>
                  </a:extLst>
                </a:gridCol>
                <a:gridCol w="838137">
                  <a:extLst>
                    <a:ext uri="{9D8B030D-6E8A-4147-A177-3AD203B41FA5}">
                      <a16:colId xmlns:a16="http://schemas.microsoft.com/office/drawing/2014/main" val="20002"/>
                    </a:ext>
                  </a:extLst>
                </a:gridCol>
                <a:gridCol w="837293">
                  <a:extLst>
                    <a:ext uri="{9D8B030D-6E8A-4147-A177-3AD203B41FA5}">
                      <a16:colId xmlns:a16="http://schemas.microsoft.com/office/drawing/2014/main" val="20003"/>
                    </a:ext>
                  </a:extLst>
                </a:gridCol>
                <a:gridCol w="837293">
                  <a:extLst>
                    <a:ext uri="{9D8B030D-6E8A-4147-A177-3AD203B41FA5}">
                      <a16:colId xmlns:a16="http://schemas.microsoft.com/office/drawing/2014/main" val="20004"/>
                    </a:ext>
                  </a:extLst>
                </a:gridCol>
                <a:gridCol w="850796">
                  <a:extLst>
                    <a:ext uri="{9D8B030D-6E8A-4147-A177-3AD203B41FA5}">
                      <a16:colId xmlns:a16="http://schemas.microsoft.com/office/drawing/2014/main" val="20005"/>
                    </a:ext>
                  </a:extLst>
                </a:gridCol>
                <a:gridCol w="850796">
                  <a:extLst>
                    <a:ext uri="{9D8B030D-6E8A-4147-A177-3AD203B41FA5}">
                      <a16:colId xmlns:a16="http://schemas.microsoft.com/office/drawing/2014/main" val="20006"/>
                    </a:ext>
                  </a:extLst>
                </a:gridCol>
              </a:tblGrid>
              <a:tr h="330200">
                <a:tc rowSpan="3">
                  <a:txBody>
                    <a:bodyPr/>
                    <a:lstStyle/>
                    <a:p>
                      <a:pPr algn="ctr">
                        <a:spcAft>
                          <a:spcPts val="600"/>
                        </a:spcAft>
                      </a:pPr>
                      <a:r>
                        <a:rPr lang="fi-FI" sz="1100" dirty="0">
                          <a:latin typeface="Arial"/>
                          <a:ea typeface="Times New Roman"/>
                          <a:cs typeface="Times New Roman"/>
                        </a:rPr>
                        <a:t>Jenis usahatani</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600"/>
                        </a:spcAft>
                      </a:pPr>
                      <a:r>
                        <a:rPr lang="fi-FI" sz="1100">
                          <a:latin typeface="Arial"/>
                          <a:ea typeface="Times New Roman"/>
                          <a:cs typeface="Times New Roman"/>
                        </a:rPr>
                        <a:t>Luas Areal (Ha)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330200">
                <a:tc vMerge="1">
                  <a:txBody>
                    <a:bodyPr/>
                    <a:lstStyle/>
                    <a:p>
                      <a:endParaRPr lang="id-ID"/>
                    </a:p>
                  </a:txBody>
                  <a:tcPr/>
                </a:tc>
                <a:tc>
                  <a:txBody>
                    <a:bodyPr/>
                    <a:lstStyle/>
                    <a:p>
                      <a:pPr algn="ctr">
                        <a:spcAft>
                          <a:spcPts val="600"/>
                        </a:spcAft>
                      </a:pPr>
                      <a:r>
                        <a:rPr lang="fi-FI" sz="1100">
                          <a:latin typeface="Arial"/>
                          <a:ea typeface="Times New Roman"/>
                          <a:cs typeface="Times New Roman"/>
                        </a:rPr>
                        <a:t>MT 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fi-FI" sz="11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MT II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fi-FI" sz="11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MT III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fi-FI" sz="11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vMerge="1">
                  <a:txBody>
                    <a:bodyPr/>
                    <a:lstStyle/>
                    <a:p>
                      <a:endParaRPr lang="id-ID"/>
                    </a:p>
                  </a:txBody>
                  <a:tcPr/>
                </a:tc>
                <a:tc>
                  <a:txBody>
                    <a:bodyPr/>
                    <a:lstStyle/>
                    <a:p>
                      <a:pPr algn="ctr">
                        <a:spcAft>
                          <a:spcPts val="600"/>
                        </a:spcAft>
                      </a:pPr>
                      <a:r>
                        <a:rPr lang="fi-FI" sz="1100">
                          <a:latin typeface="Arial"/>
                          <a:ea typeface="Times New Roman"/>
                          <a:cs typeface="Times New Roman"/>
                        </a:rPr>
                        <a:t>Tanam</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Panen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Tanam</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Panen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Tanam</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Panen</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a:spcAft>
                          <a:spcPts val="600"/>
                        </a:spcAft>
                      </a:pPr>
                      <a:r>
                        <a:rPr lang="fi-FI" sz="1100">
                          <a:latin typeface="Arial"/>
                          <a:ea typeface="Times New Roman"/>
                          <a:cs typeface="Times New Roman"/>
                        </a:rPr>
                        <a:t>Padi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1.800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1.800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a:spcAft>
                          <a:spcPts val="600"/>
                        </a:spcAft>
                      </a:pPr>
                      <a:r>
                        <a:rPr lang="fi-FI" sz="1100" dirty="0">
                          <a:latin typeface="Arial"/>
                          <a:ea typeface="Times New Roman"/>
                          <a:cs typeface="Times New Roman"/>
                        </a:rPr>
                        <a:t>Palawija</a:t>
                      </a:r>
                      <a:r>
                        <a:rPr lang="id-ID" sz="1100" dirty="0">
                          <a:latin typeface="Arial"/>
                          <a:ea typeface="Times New Roman"/>
                          <a:cs typeface="Times New Roman"/>
                        </a:rPr>
                        <a:t> (K. Hijau)</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dirty="0">
                          <a:latin typeface="Arial"/>
                          <a:ea typeface="Times New Roman"/>
                          <a:cs typeface="Times New Roman"/>
                        </a:rPr>
                        <a:t>1.200</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1.200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a:spcAft>
                          <a:spcPts val="600"/>
                        </a:spcAft>
                      </a:pPr>
                      <a:r>
                        <a:rPr lang="id-ID" sz="1100">
                          <a:latin typeface="Arial"/>
                          <a:ea typeface="Times New Roman"/>
                          <a:cs typeface="Times New Roman"/>
                        </a:rPr>
                        <a:t>Palawija (Kedelai)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600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600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dirty="0">
                          <a:latin typeface="Arial"/>
                          <a:ea typeface="Times New Roman"/>
                          <a:cs typeface="Times New Roman"/>
                        </a:rPr>
                        <a:t>-</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xt Box 54"/>
          <p:cNvSpPr txBox="1">
            <a:spLocks noChangeArrowheads="1"/>
          </p:cNvSpPr>
          <p:nvPr/>
        </p:nvSpPr>
        <p:spPr bwMode="auto">
          <a:xfrm>
            <a:off x="228600" y="4419600"/>
            <a:ext cx="8534400" cy="2308324"/>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Dari data tabel di atas, dapat disimpulkan bahwa komoditas padi dan palawija masih menjadi komoditas andalan bagi petani pemakai air daerah irigasi </a:t>
            </a:r>
            <a:r>
              <a:rPr lang="id-ID" sz="2400" dirty="0" smtClean="0">
                <a:latin typeface="Century Gothic" pitchFamily="34" charset="0"/>
              </a:rPr>
              <a:t>Madapangga II</a:t>
            </a:r>
            <a:r>
              <a:rPr lang="fi-FI" sz="2400" dirty="0" smtClean="0">
                <a:latin typeface="Century Gothic" pitchFamily="34" charset="0"/>
              </a:rPr>
              <a:t>, Oleh sebab itu penggunaan air irigasi masih didominasi kepada sektor persawahan daripada sektor lainnya. </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228600" y="2362200"/>
            <a:ext cx="8534400" cy="4154984"/>
          </a:xfrm>
          <a:prstGeom prst="rect">
            <a:avLst/>
          </a:prstGeom>
          <a:noFill/>
          <a:ln w="12700" cap="sq">
            <a:noFill/>
            <a:miter lim="800000"/>
            <a:headEnd type="none" w="sm" len="sm"/>
            <a:tailEnd type="none" w="sm" len="sm"/>
          </a:ln>
          <a:effectLst/>
        </p:spPr>
        <p:txBody>
          <a:bodyPr wrap="square">
            <a:spAutoFit/>
          </a:bodyPr>
          <a:lstStyle/>
          <a:p>
            <a:pPr algn="just"/>
            <a:r>
              <a:rPr lang="fi-FI" sz="2200" dirty="0" smtClean="0">
                <a:latin typeface="Century Gothic" pitchFamily="34" charset="0"/>
              </a:rPr>
              <a:t>Produktivitas usaha tani aktual rupanya masih didominasi oleh komoditas jenis padi yaitu sebesar </a:t>
            </a:r>
            <a:r>
              <a:rPr lang="id-ID" sz="2200" dirty="0" smtClean="0">
                <a:latin typeface="Century Gothic" pitchFamily="34" charset="0"/>
              </a:rPr>
              <a:t>6</a:t>
            </a:r>
            <a:r>
              <a:rPr lang="fi-FI" sz="2200" dirty="0" smtClean="0">
                <a:latin typeface="Century Gothic" pitchFamily="34" charset="0"/>
              </a:rPr>
              <a:t>,</a:t>
            </a:r>
            <a:r>
              <a:rPr lang="id-ID" sz="2200" dirty="0" smtClean="0">
                <a:latin typeface="Century Gothic" pitchFamily="34" charset="0"/>
              </a:rPr>
              <a:t>0</a:t>
            </a:r>
            <a:r>
              <a:rPr lang="fi-FI" sz="2200" dirty="0" smtClean="0">
                <a:latin typeface="Century Gothic" pitchFamily="34" charset="0"/>
              </a:rPr>
              <a:t> ton/ha saat Musim Tanam I jika dibandingkan dengan jenis palawija komoditas padi masih sangat diminati oleh petani pemakai air di wilayah D.I </a:t>
            </a:r>
            <a:r>
              <a:rPr lang="id-ID" sz="2200" dirty="0" smtClean="0">
                <a:latin typeface="Century Gothic" pitchFamily="34" charset="0"/>
              </a:rPr>
              <a:t>Madapangga II</a:t>
            </a:r>
            <a:r>
              <a:rPr lang="fi-FI" sz="2200" dirty="0" smtClean="0">
                <a:latin typeface="Century Gothic" pitchFamily="34" charset="0"/>
              </a:rPr>
              <a:t> karena disamping tradisi yang turun temurun, komoditas padi juga merupakan kabutuhan  pokok bagi kelangsungan hidup masyarakat petani.</a:t>
            </a:r>
            <a:endParaRPr lang="id-ID" sz="2200" dirty="0" smtClean="0">
              <a:latin typeface="Century Gothic" pitchFamily="34" charset="0"/>
            </a:endParaRPr>
          </a:p>
          <a:p>
            <a:pPr algn="just"/>
            <a:r>
              <a:rPr lang="id-ID" sz="2200" dirty="0" smtClean="0">
                <a:latin typeface="Century Gothic" pitchFamily="34" charset="0"/>
              </a:rPr>
              <a:t>Sedangkan pada Musim Tanam II komoditi yang di tanam adalah palawija seperti Kacang Hijau dan Kedelai hal ini disebabkan kondisi jaringan irigasi yang rusak dan sumber air pada saat Musim Tanam II sudah mulai menurun.</a:t>
            </a:r>
            <a:endParaRPr lang="id-ID" sz="2200" dirty="0">
              <a:latin typeface="Century Gothic" pitchFamily="34" charset="0"/>
            </a:endParaRPr>
          </a:p>
        </p:txBody>
      </p:sp>
      <p:graphicFrame>
        <p:nvGraphicFramePr>
          <p:cNvPr id="9" name="Table 8"/>
          <p:cNvGraphicFramePr>
            <a:graphicFrameLocks noGrp="1"/>
          </p:cNvGraphicFramePr>
          <p:nvPr/>
        </p:nvGraphicFramePr>
        <p:xfrm>
          <a:off x="1676400" y="304800"/>
          <a:ext cx="5486400" cy="1981200"/>
        </p:xfrm>
        <a:graphic>
          <a:graphicData uri="http://schemas.openxmlformats.org/drawingml/2006/table">
            <a:tbl>
              <a:tblPr/>
              <a:tblGrid>
                <a:gridCol w="1715811">
                  <a:extLst>
                    <a:ext uri="{9D8B030D-6E8A-4147-A177-3AD203B41FA5}">
                      <a16:colId xmlns:a16="http://schemas.microsoft.com/office/drawing/2014/main" val="20000"/>
                    </a:ext>
                  </a:extLst>
                </a:gridCol>
                <a:gridCol w="1367968">
                  <a:extLst>
                    <a:ext uri="{9D8B030D-6E8A-4147-A177-3AD203B41FA5}">
                      <a16:colId xmlns:a16="http://schemas.microsoft.com/office/drawing/2014/main" val="20001"/>
                    </a:ext>
                  </a:extLst>
                </a:gridCol>
                <a:gridCol w="1258209">
                  <a:extLst>
                    <a:ext uri="{9D8B030D-6E8A-4147-A177-3AD203B41FA5}">
                      <a16:colId xmlns:a16="http://schemas.microsoft.com/office/drawing/2014/main" val="20002"/>
                    </a:ext>
                  </a:extLst>
                </a:gridCol>
                <a:gridCol w="1144412">
                  <a:extLst>
                    <a:ext uri="{9D8B030D-6E8A-4147-A177-3AD203B41FA5}">
                      <a16:colId xmlns:a16="http://schemas.microsoft.com/office/drawing/2014/main" val="20003"/>
                    </a:ext>
                  </a:extLst>
                </a:gridCol>
              </a:tblGrid>
              <a:tr h="420002">
                <a:tc rowSpan="2">
                  <a:txBody>
                    <a:bodyPr/>
                    <a:lstStyle/>
                    <a:p>
                      <a:pPr algn="ctr">
                        <a:spcAft>
                          <a:spcPts val="600"/>
                        </a:spcAft>
                      </a:pPr>
                      <a:r>
                        <a:rPr lang="fi-FI" sz="1100">
                          <a:latin typeface="Arial"/>
                          <a:ea typeface="Times New Roman"/>
                          <a:cs typeface="Times New Roman"/>
                        </a:rPr>
                        <a:t>Jenis usahatani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600"/>
                        </a:spcAft>
                      </a:pPr>
                      <a:r>
                        <a:rPr lang="fi-FI" sz="1100">
                          <a:latin typeface="Arial"/>
                          <a:ea typeface="Times New Roman"/>
                          <a:cs typeface="Times New Roman"/>
                        </a:rPr>
                        <a:t>Produktivitas hasil usaha tani (Ton/Ha)</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301192">
                <a:tc vMerge="1">
                  <a:txBody>
                    <a:bodyPr/>
                    <a:lstStyle/>
                    <a:p>
                      <a:endParaRPr lang="id-ID"/>
                    </a:p>
                  </a:txBody>
                  <a:tcPr/>
                </a:tc>
                <a:tc>
                  <a:txBody>
                    <a:bodyPr/>
                    <a:lstStyle/>
                    <a:p>
                      <a:pPr algn="ctr">
                        <a:spcAft>
                          <a:spcPts val="600"/>
                        </a:spcAft>
                      </a:pPr>
                      <a:r>
                        <a:rPr lang="fi-FI" sz="1100">
                          <a:latin typeface="Arial"/>
                          <a:ea typeface="Times New Roman"/>
                          <a:cs typeface="Times New Roman"/>
                        </a:rPr>
                        <a:t>MT 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MT II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MT III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0002">
                <a:tc>
                  <a:txBody>
                    <a:bodyPr/>
                    <a:lstStyle/>
                    <a:p>
                      <a:pPr>
                        <a:spcAft>
                          <a:spcPts val="600"/>
                        </a:spcAft>
                      </a:pPr>
                      <a:r>
                        <a:rPr lang="fi-FI" sz="1100">
                          <a:latin typeface="Arial"/>
                          <a:ea typeface="Times New Roman"/>
                          <a:cs typeface="Times New Roman"/>
                        </a:rPr>
                        <a:t>Padi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6</a:t>
                      </a:r>
                      <a:r>
                        <a:rPr lang="fi-FI" sz="1100">
                          <a:latin typeface="Arial"/>
                          <a:ea typeface="Times New Roman"/>
                          <a:cs typeface="Times New Roman"/>
                        </a:rPr>
                        <a:t>,</a:t>
                      </a:r>
                      <a:r>
                        <a:rPr lang="id-ID" sz="1100">
                          <a:latin typeface="Arial"/>
                          <a:ea typeface="Times New Roman"/>
                          <a:cs typeface="Times New Roman"/>
                        </a:rPr>
                        <a:t>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0002">
                <a:tc>
                  <a:txBody>
                    <a:bodyPr/>
                    <a:lstStyle/>
                    <a:p>
                      <a:pPr>
                        <a:spcAft>
                          <a:spcPts val="600"/>
                        </a:spcAft>
                      </a:pPr>
                      <a:r>
                        <a:rPr lang="fi-FI" sz="1100">
                          <a:latin typeface="Arial"/>
                          <a:ea typeface="Times New Roman"/>
                          <a:cs typeface="Times New Roman"/>
                        </a:rPr>
                        <a:t>Palawija</a:t>
                      </a:r>
                      <a:r>
                        <a:rPr lang="id-ID" sz="1100">
                          <a:latin typeface="Arial"/>
                          <a:ea typeface="Times New Roman"/>
                          <a:cs typeface="Times New Roman"/>
                        </a:rPr>
                        <a:t> (K. Hijau)</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0</a:t>
                      </a:r>
                      <a:r>
                        <a:rPr lang="fi-FI" sz="1100">
                          <a:latin typeface="Arial"/>
                          <a:ea typeface="Times New Roman"/>
                          <a:cs typeface="Times New Roman"/>
                        </a:rPr>
                        <a:t>,</a:t>
                      </a:r>
                      <a:r>
                        <a:rPr lang="id-ID" sz="1100">
                          <a:latin typeface="Arial"/>
                          <a:ea typeface="Times New Roman"/>
                          <a:cs typeface="Times New Roman"/>
                        </a:rPr>
                        <a:t>4</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002">
                <a:tc>
                  <a:txBody>
                    <a:bodyPr/>
                    <a:lstStyle/>
                    <a:p>
                      <a:pPr>
                        <a:spcAft>
                          <a:spcPts val="600"/>
                        </a:spcAft>
                      </a:pPr>
                      <a:r>
                        <a:rPr lang="fi-FI" sz="1100">
                          <a:latin typeface="Arial"/>
                          <a:ea typeface="Times New Roman"/>
                          <a:cs typeface="Times New Roman"/>
                        </a:rPr>
                        <a:t>Palawija</a:t>
                      </a:r>
                      <a:r>
                        <a:rPr lang="id-ID" sz="1100">
                          <a:latin typeface="Arial"/>
                          <a:ea typeface="Times New Roman"/>
                          <a:cs typeface="Times New Roman"/>
                        </a:rPr>
                        <a:t> (Kedelai)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2,</a:t>
                      </a:r>
                      <a:r>
                        <a:rPr lang="id-ID" sz="1100">
                          <a:latin typeface="Arial"/>
                          <a:ea typeface="Times New Roman"/>
                          <a:cs typeface="Times New Roman"/>
                        </a:rPr>
                        <a:t>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dirty="0">
                          <a:latin typeface="Arial"/>
                          <a:ea typeface="Times New Roman"/>
                          <a:cs typeface="Times New Roman"/>
                        </a:rPr>
                        <a:t>-</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228600" y="304800"/>
            <a:ext cx="8534400" cy="2462213"/>
          </a:xfrm>
          <a:prstGeom prst="rect">
            <a:avLst/>
          </a:prstGeom>
          <a:noFill/>
          <a:ln w="12700" cap="sq">
            <a:noFill/>
            <a:miter lim="800000"/>
            <a:headEnd type="none" w="sm" len="sm"/>
            <a:tailEnd type="none" w="sm" len="sm"/>
          </a:ln>
          <a:effectLst/>
        </p:spPr>
        <p:txBody>
          <a:bodyPr wrap="square">
            <a:spAutoFit/>
          </a:bodyPr>
          <a:lstStyle/>
          <a:p>
            <a:pPr algn="just"/>
            <a:r>
              <a:rPr lang="id-ID" sz="2200" dirty="0" smtClean="0">
                <a:latin typeface="Century Gothic" pitchFamily="34" charset="0"/>
              </a:rPr>
              <a:t>Dengan melihat lahan yang begitu luas dan potensi untuk pengembangan usaha tani selain pertanian dapat dikembangakan yaitu peternakan kuda yang selama ini sudah berjalan, hasil dari pengembangan peternakan kuda komoditas yang dipasarkan adalah susu kuda yang mempunyai nilai ekonomis tinggi. Hal ini dapat menambah income/pendapatan keluarga petani di DI. Madapangga II.</a:t>
            </a:r>
            <a:endParaRPr lang="id-ID" sz="2200" dirty="0">
              <a:latin typeface="Century Gothic" pitchFamily="34" charset="0"/>
            </a:endParaRPr>
          </a:p>
        </p:txBody>
      </p:sp>
      <p:pic>
        <p:nvPicPr>
          <p:cNvPr id="90114" name="Picture 2" descr="IMG-20130918-WA0002"/>
          <p:cNvPicPr>
            <a:picLocks noChangeAspect="1" noChangeArrowheads="1"/>
          </p:cNvPicPr>
          <p:nvPr/>
        </p:nvPicPr>
        <p:blipFill>
          <a:blip r:embed="rId2" cstate="email"/>
          <a:srcRect/>
          <a:stretch>
            <a:fillRect/>
          </a:stretch>
        </p:blipFill>
        <p:spPr bwMode="auto">
          <a:xfrm>
            <a:off x="5791200" y="2898000"/>
            <a:ext cx="2973275" cy="3960000"/>
          </a:xfrm>
          <a:prstGeom prst="rect">
            <a:avLst/>
          </a:prstGeom>
          <a:noFill/>
          <a:ln w="9525">
            <a:noFill/>
            <a:miter lim="800000"/>
            <a:headEnd/>
            <a:tailEnd/>
          </a:ln>
        </p:spPr>
      </p:pic>
      <p:pic>
        <p:nvPicPr>
          <p:cNvPr id="90115" name="Picture 3" descr="foto0238"/>
          <p:cNvPicPr>
            <a:picLocks noChangeAspect="1" noChangeArrowheads="1"/>
          </p:cNvPicPr>
          <p:nvPr/>
        </p:nvPicPr>
        <p:blipFill>
          <a:blip r:embed="rId3" cstate="email"/>
          <a:srcRect/>
          <a:stretch>
            <a:fillRect/>
          </a:stretch>
        </p:blipFill>
        <p:spPr bwMode="auto">
          <a:xfrm>
            <a:off x="386074" y="2898000"/>
            <a:ext cx="2966726" cy="3960000"/>
          </a:xfrm>
          <a:prstGeom prst="rect">
            <a:avLst/>
          </a:prstGeom>
          <a:noFill/>
          <a:ln w="9525">
            <a:noFill/>
            <a:miter lim="800000"/>
            <a:headEnd/>
            <a:tailEnd/>
          </a:ln>
        </p:spPr>
      </p:pic>
      <p:sp>
        <p:nvSpPr>
          <p:cNvPr id="90116" name="Text Box 4"/>
          <p:cNvSpPr txBox="1">
            <a:spLocks noChangeArrowheads="1"/>
          </p:cNvSpPr>
          <p:nvPr/>
        </p:nvSpPr>
        <p:spPr bwMode="auto">
          <a:xfrm>
            <a:off x="429616" y="6269488"/>
            <a:ext cx="2895600"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noProof="1" smtClean="0">
                <a:ln>
                  <a:noFill/>
                </a:ln>
                <a:solidFill>
                  <a:schemeClr val="tx1"/>
                </a:solidFill>
                <a:effectLst/>
                <a:latin typeface="Arial" pitchFamily="34" charset="0"/>
                <a:cs typeface="Arial" pitchFamily="34" charset="0"/>
              </a:rPr>
              <a:t>Hasil produksi berupa Susu Kuda Liar yang mempunyai nilai ekonomis tinggi.</a:t>
            </a:r>
            <a:endParaRPr kumimoji="0" lang="id-ID"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90117" name="Text Box 5"/>
          <p:cNvSpPr txBox="1">
            <a:spLocks noChangeArrowheads="1"/>
          </p:cNvSpPr>
          <p:nvPr/>
        </p:nvSpPr>
        <p:spPr bwMode="auto">
          <a:xfrm>
            <a:off x="3352800" y="5156537"/>
            <a:ext cx="2438400"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d-ID" sz="1200" b="1" i="0" u="none" strike="noStrike" cap="none" normalizeH="0" baseline="0" noProof="1" smtClean="0">
                <a:ln>
                  <a:noFill/>
                </a:ln>
                <a:effectLst/>
                <a:latin typeface="Arial" pitchFamily="34" charset="0"/>
                <a:cs typeface="Arial" pitchFamily="34" charset="0"/>
              </a:rPr>
              <a:t>Gapura Selamat Datang di Desa Monggo   (Daerah Irigasi Madapangga II) merupakan sentra produksi Susu Kuda Liar di Kabupaten Bima  </a:t>
            </a:r>
            <a:endParaRPr kumimoji="0" lang="id-ID" sz="12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81000"/>
            <a:ext cx="2162772" cy="707886"/>
          </a:xfrm>
          <a:prstGeom prst="rect">
            <a:avLst/>
          </a:prstGeom>
          <a:noFill/>
        </p:spPr>
        <p:txBody>
          <a:bodyPr wrap="none">
            <a:spAutoFit/>
          </a:bodyPr>
          <a:lstStyle/>
          <a:p>
            <a:pPr algn="ctr">
              <a:defRPr/>
            </a:pPr>
            <a:r>
              <a:rPr lang="id-ID"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Sasaran</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sp>
        <p:nvSpPr>
          <p:cNvPr id="4" name="Rectangle 3"/>
          <p:cNvSpPr/>
          <p:nvPr/>
        </p:nvSpPr>
        <p:spPr>
          <a:xfrm>
            <a:off x="168562" y="1418570"/>
            <a:ext cx="8689718" cy="3046988"/>
          </a:xfrm>
          <a:prstGeom prst="rect">
            <a:avLst/>
          </a:prstGeom>
        </p:spPr>
        <p:txBody>
          <a:bodyPr wrap="square">
            <a:spAutoFit/>
          </a:bodyPr>
          <a:lstStyle/>
          <a:p>
            <a:pPr algn="just"/>
            <a:r>
              <a:rPr lang="id-ID" sz="2400" dirty="0" smtClean="0"/>
              <a:t>Ters</a:t>
            </a:r>
            <a:r>
              <a:rPr lang="en-US" sz="2400" dirty="0" err="1" smtClean="0"/>
              <a:t>usunnya</a:t>
            </a:r>
            <a:r>
              <a:rPr lang="id-ID" sz="2400" dirty="0" smtClean="0"/>
              <a:t> PSETK dalam rangka PPSIP yang dapat menyediakan data dan informasi aktual, akurat secara tepat untuk penyusunan rencana kerja tahunan dan jangka panjang dalam meningkatkan kinerja </a:t>
            </a:r>
            <a:r>
              <a:rPr lang="fi-FI" sz="2400" dirty="0" smtClean="0"/>
              <a:t>program pemberdayaan organisasi P3A/GP3A/IP3A menuju peningkatan kinerja pengelolaan irigasi partisipatif pada </a:t>
            </a:r>
            <a:r>
              <a:rPr lang="id-ID" sz="2400" b="1" i="1" dirty="0" smtClean="0"/>
              <a:t>D</a:t>
            </a:r>
            <a:r>
              <a:rPr lang="fi-FI" sz="2400" b="1" i="1" dirty="0" smtClean="0"/>
              <a:t>aerah </a:t>
            </a:r>
            <a:r>
              <a:rPr lang="id-ID" sz="2400" b="1" i="1" dirty="0" smtClean="0"/>
              <a:t>I</a:t>
            </a:r>
            <a:r>
              <a:rPr lang="fi-FI" sz="2400" b="1" i="1" dirty="0" smtClean="0"/>
              <a:t>rigasi </a:t>
            </a:r>
            <a:r>
              <a:rPr lang="id-ID" sz="2400" b="1" i="1" dirty="0" smtClean="0"/>
              <a:t>Madapangga II</a:t>
            </a:r>
            <a:r>
              <a:rPr lang="fi-FI" sz="2400" dirty="0" smtClean="0"/>
              <a:t> </a:t>
            </a:r>
            <a:r>
              <a:rPr lang="id-ID" sz="2400" dirty="0" smtClean="0"/>
              <a:t> (1.800 ha) </a:t>
            </a:r>
            <a:r>
              <a:rPr lang="fi-FI" sz="2400" dirty="0" smtClean="0"/>
              <a:t>Kecamatan </a:t>
            </a:r>
            <a:r>
              <a:rPr lang="id-ID" sz="2400" dirty="0" smtClean="0"/>
              <a:t>Madapangga</a:t>
            </a:r>
            <a:r>
              <a:rPr lang="fi-FI" sz="2400" dirty="0" smtClean="0"/>
              <a:t>, Kabupaten </a:t>
            </a:r>
            <a:r>
              <a:rPr lang="id-ID" sz="2400" dirty="0" smtClean="0"/>
              <a:t>Bima</a:t>
            </a:r>
            <a:r>
              <a:rPr lang="fi-FI" sz="2400" dirty="0" smtClean="0"/>
              <a:t>. </a:t>
            </a:r>
            <a:endParaRPr lang="id-ID" sz="2400" dirty="0"/>
          </a:p>
        </p:txBody>
      </p:sp>
      <p:pic>
        <p:nvPicPr>
          <p:cNvPr id="78849" name="Picture 1" descr="D:\1. Tender Paket  Tahun 2013\13. Partisipatif Madapangga\foto pk parno\Padangan sawah yang banyak air akibat saluran bocor karena lantai keropos a.jpg"/>
          <p:cNvPicPr>
            <a:picLocks noChangeAspect="1" noChangeArrowheads="1"/>
          </p:cNvPicPr>
          <p:nvPr/>
        </p:nvPicPr>
        <p:blipFill>
          <a:blip r:embed="rId2" cstate="email"/>
          <a:srcRect/>
          <a:stretch>
            <a:fillRect/>
          </a:stretch>
        </p:blipFill>
        <p:spPr bwMode="auto">
          <a:xfrm>
            <a:off x="0" y="4743450"/>
            <a:ext cx="2819400" cy="2114550"/>
          </a:xfrm>
          <a:prstGeom prst="rect">
            <a:avLst/>
          </a:prstGeom>
          <a:ln>
            <a:noFill/>
          </a:ln>
          <a:effectLst>
            <a:softEdge rad="112500"/>
          </a:effectLst>
        </p:spPr>
      </p:pic>
      <p:pic>
        <p:nvPicPr>
          <p:cNvPr id="78850" name="Picture 2" descr="D:\1. Tender Paket  Tahun 2013\1. Pengawasan Madapangga\foto\P6120101.JPG"/>
          <p:cNvPicPr>
            <a:picLocks noChangeAspect="1" noChangeArrowheads="1"/>
          </p:cNvPicPr>
          <p:nvPr/>
        </p:nvPicPr>
        <p:blipFill>
          <a:blip r:embed="rId3" cstate="email"/>
          <a:srcRect/>
          <a:stretch>
            <a:fillRect/>
          </a:stretch>
        </p:blipFill>
        <p:spPr bwMode="auto">
          <a:xfrm>
            <a:off x="2819400" y="4775200"/>
            <a:ext cx="3124200" cy="2082800"/>
          </a:xfrm>
          <a:prstGeom prst="rect">
            <a:avLst/>
          </a:prstGeom>
          <a:ln>
            <a:noFill/>
          </a:ln>
          <a:effectLst>
            <a:softEdge rad="112500"/>
          </a:effectLst>
        </p:spPr>
      </p:pic>
      <p:pic>
        <p:nvPicPr>
          <p:cNvPr id="78851" name="Picture 3" descr="D:\1. Tender Paket  Tahun 2013\1. Pengawasan Madapangga\foto\P6120093.JPG"/>
          <p:cNvPicPr>
            <a:picLocks noChangeAspect="1" noChangeArrowheads="1"/>
          </p:cNvPicPr>
          <p:nvPr/>
        </p:nvPicPr>
        <p:blipFill>
          <a:blip r:embed="rId4" cstate="email"/>
          <a:srcRect/>
          <a:stretch>
            <a:fillRect/>
          </a:stretch>
        </p:blipFill>
        <p:spPr bwMode="auto">
          <a:xfrm>
            <a:off x="6019800" y="4775200"/>
            <a:ext cx="3124200" cy="2082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MG-20130918-WA0004"/>
          <p:cNvPicPr>
            <a:picLocks noChangeAspect="1" noChangeArrowheads="1"/>
          </p:cNvPicPr>
          <p:nvPr/>
        </p:nvPicPr>
        <p:blipFill>
          <a:blip r:embed="rId2" cstate="email"/>
          <a:srcRect/>
          <a:stretch>
            <a:fillRect/>
          </a:stretch>
        </p:blipFill>
        <p:spPr bwMode="auto">
          <a:xfrm>
            <a:off x="381000" y="1042858"/>
            <a:ext cx="3960000" cy="2974370"/>
          </a:xfrm>
          <a:prstGeom prst="rect">
            <a:avLst/>
          </a:prstGeom>
          <a:noFill/>
          <a:ln w="9525">
            <a:noFill/>
            <a:miter lim="800000"/>
            <a:headEnd/>
            <a:tailEnd/>
          </a:ln>
        </p:spPr>
      </p:pic>
      <p:pic>
        <p:nvPicPr>
          <p:cNvPr id="91139" name="Picture 3" descr="IMG-20130918-WA0005"/>
          <p:cNvPicPr>
            <a:picLocks noChangeAspect="1" noChangeArrowheads="1"/>
          </p:cNvPicPr>
          <p:nvPr/>
        </p:nvPicPr>
        <p:blipFill>
          <a:blip r:embed="rId3" cstate="email"/>
          <a:srcRect/>
          <a:stretch>
            <a:fillRect/>
          </a:stretch>
        </p:blipFill>
        <p:spPr bwMode="auto">
          <a:xfrm>
            <a:off x="4648200" y="1042857"/>
            <a:ext cx="3960000" cy="2974370"/>
          </a:xfrm>
          <a:prstGeom prst="rect">
            <a:avLst/>
          </a:prstGeom>
          <a:noFill/>
          <a:ln w="9525">
            <a:noFill/>
            <a:miter lim="800000"/>
            <a:headEnd/>
            <a:tailEnd/>
          </a:ln>
        </p:spPr>
      </p:pic>
      <p:sp>
        <p:nvSpPr>
          <p:cNvPr id="91140" name="Text Box 4"/>
          <p:cNvSpPr txBox="1">
            <a:spLocks noChangeArrowheads="1"/>
          </p:cNvSpPr>
          <p:nvPr/>
        </p:nvSpPr>
        <p:spPr bwMode="auto">
          <a:xfrm>
            <a:off x="381000" y="4162296"/>
            <a:ext cx="8229600" cy="866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d-ID" sz="1400" b="1" i="0" u="none" strike="noStrike" cap="none" normalizeH="0" baseline="0" noProof="1" smtClean="0">
                <a:ln>
                  <a:noFill/>
                </a:ln>
                <a:solidFill>
                  <a:schemeClr val="tx1"/>
                </a:solidFill>
                <a:effectLst/>
                <a:latin typeface="Arial" pitchFamily="34" charset="0"/>
                <a:cs typeface="Arial" pitchFamily="34" charset="0"/>
              </a:rPr>
              <a:t>Ibu – ibu petani melakukan aktivitas pemerahan Susu Kuda untuk dipasarkan tidak hanya di Kabupaten Bima tetapi sudah ke Ibu Kota Provinsi di Mataram, bahkan ke luar NTB.</a:t>
            </a:r>
            <a:endParaRPr kumimoji="0" lang="id-ID" sz="14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400" b="1"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4"/>
          <p:cNvSpPr txBox="1">
            <a:spLocks noChangeArrowheads="1"/>
          </p:cNvSpPr>
          <p:nvPr/>
        </p:nvSpPr>
        <p:spPr bwMode="auto">
          <a:xfrm>
            <a:off x="228600" y="304800"/>
            <a:ext cx="8534400" cy="461665"/>
          </a:xfrm>
          <a:prstGeom prst="rect">
            <a:avLst/>
          </a:prstGeom>
          <a:noFill/>
          <a:ln w="12700" cap="sq">
            <a:noFill/>
            <a:miter lim="800000"/>
            <a:headEnd type="none" w="sm" len="sm"/>
            <a:tailEnd type="none" w="sm" len="sm"/>
          </a:ln>
          <a:effectLst/>
        </p:spPr>
        <p:txBody>
          <a:bodyPr wrap="square">
            <a:spAutoFit/>
          </a:bodyPr>
          <a:lstStyle/>
          <a:p>
            <a:pPr lvl="0"/>
            <a:r>
              <a:rPr lang="fi-FI" sz="2400" dirty="0" smtClean="0"/>
              <a:t>Rata-rata pendapatan usaha tani setiap Musim Tanam</a:t>
            </a:r>
            <a:endParaRPr lang="id-ID" sz="2400" dirty="0"/>
          </a:p>
        </p:txBody>
      </p:sp>
      <p:graphicFrame>
        <p:nvGraphicFramePr>
          <p:cNvPr id="7" name="Table 6"/>
          <p:cNvGraphicFramePr>
            <a:graphicFrameLocks noGrp="1"/>
          </p:cNvGraphicFramePr>
          <p:nvPr/>
        </p:nvGraphicFramePr>
        <p:xfrm>
          <a:off x="1295400" y="1219200"/>
          <a:ext cx="6172200" cy="1676400"/>
        </p:xfrm>
        <a:graphic>
          <a:graphicData uri="http://schemas.openxmlformats.org/drawingml/2006/table">
            <a:tbl>
              <a:tblPr/>
              <a:tblGrid>
                <a:gridCol w="1828889">
                  <a:extLst>
                    <a:ext uri="{9D8B030D-6E8A-4147-A177-3AD203B41FA5}">
                      <a16:colId xmlns:a16="http://schemas.microsoft.com/office/drawing/2014/main" val="20000"/>
                    </a:ext>
                  </a:extLst>
                </a:gridCol>
                <a:gridCol w="1368639">
                  <a:extLst>
                    <a:ext uri="{9D8B030D-6E8A-4147-A177-3AD203B41FA5}">
                      <a16:colId xmlns:a16="http://schemas.microsoft.com/office/drawing/2014/main" val="20001"/>
                    </a:ext>
                  </a:extLst>
                </a:gridCol>
                <a:gridCol w="1487336">
                  <a:extLst>
                    <a:ext uri="{9D8B030D-6E8A-4147-A177-3AD203B41FA5}">
                      <a16:colId xmlns:a16="http://schemas.microsoft.com/office/drawing/2014/main" val="20002"/>
                    </a:ext>
                  </a:extLst>
                </a:gridCol>
                <a:gridCol w="1487336">
                  <a:extLst>
                    <a:ext uri="{9D8B030D-6E8A-4147-A177-3AD203B41FA5}">
                      <a16:colId xmlns:a16="http://schemas.microsoft.com/office/drawing/2014/main" val="20003"/>
                    </a:ext>
                  </a:extLst>
                </a:gridCol>
              </a:tblGrid>
              <a:tr h="287699">
                <a:tc rowSpan="2">
                  <a:txBody>
                    <a:bodyPr/>
                    <a:lstStyle/>
                    <a:p>
                      <a:pPr algn="ctr">
                        <a:spcAft>
                          <a:spcPts val="600"/>
                        </a:spcAft>
                      </a:pPr>
                      <a:r>
                        <a:rPr lang="fi-FI" sz="1100" dirty="0">
                          <a:latin typeface="Arial"/>
                          <a:ea typeface="Times New Roman"/>
                          <a:cs typeface="Times New Roman"/>
                        </a:rPr>
                        <a:t>Jenis usahatani</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600"/>
                        </a:spcAft>
                      </a:pPr>
                      <a:r>
                        <a:rPr lang="fi-FI" sz="1100" dirty="0">
                          <a:latin typeface="Arial"/>
                          <a:ea typeface="Times New Roman"/>
                          <a:cs typeface="Times New Roman"/>
                        </a:rPr>
                        <a:t>Produktivitas hasil usaha tani (Rp/Ha/ton)</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448147">
                <a:tc vMerge="1">
                  <a:txBody>
                    <a:bodyPr/>
                    <a:lstStyle/>
                    <a:p>
                      <a:endParaRPr lang="id-ID"/>
                    </a:p>
                  </a:txBody>
                  <a:tcPr/>
                </a:tc>
                <a:tc>
                  <a:txBody>
                    <a:bodyPr/>
                    <a:lstStyle/>
                    <a:p>
                      <a:pPr algn="ctr">
                        <a:spcAft>
                          <a:spcPts val="600"/>
                        </a:spcAft>
                      </a:pPr>
                      <a:r>
                        <a:rPr lang="fi-FI" sz="1100">
                          <a:latin typeface="Arial"/>
                          <a:ea typeface="Times New Roman"/>
                          <a:cs typeface="Times New Roman"/>
                        </a:rPr>
                        <a:t>MT I</a:t>
                      </a:r>
                      <a:endParaRPr lang="id-ID" sz="1000">
                        <a:latin typeface="Times New Roman"/>
                        <a:ea typeface="Times New Roman"/>
                        <a:cs typeface="Times New Roman"/>
                      </a:endParaRPr>
                    </a:p>
                    <a:p>
                      <a:pPr algn="ctr">
                        <a:spcAft>
                          <a:spcPts val="600"/>
                        </a:spcAft>
                      </a:pPr>
                      <a:r>
                        <a:rPr lang="id-ID" sz="1100">
                          <a:latin typeface="Arial"/>
                          <a:ea typeface="Times New Roman"/>
                          <a:cs typeface="Times New Roman"/>
                        </a:rPr>
                        <a:t>(Rp)</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MT II</a:t>
                      </a:r>
                      <a:endParaRPr lang="id-ID" sz="1000">
                        <a:latin typeface="Times New Roman"/>
                        <a:ea typeface="Times New Roman"/>
                        <a:cs typeface="Times New Roman"/>
                      </a:endParaRPr>
                    </a:p>
                    <a:p>
                      <a:pPr algn="ctr">
                        <a:spcAft>
                          <a:spcPts val="600"/>
                        </a:spcAft>
                      </a:pPr>
                      <a:r>
                        <a:rPr lang="id-ID" sz="1100">
                          <a:latin typeface="Arial"/>
                          <a:ea typeface="Times New Roman"/>
                          <a:cs typeface="Times New Roman"/>
                        </a:rPr>
                        <a:t>(Rp)</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i-FI" sz="1100">
                          <a:latin typeface="Arial"/>
                          <a:ea typeface="Times New Roman"/>
                          <a:cs typeface="Times New Roman"/>
                        </a:rPr>
                        <a:t>MT III</a:t>
                      </a:r>
                      <a:endParaRPr lang="id-ID" sz="1000">
                        <a:latin typeface="Times New Roman"/>
                        <a:ea typeface="Times New Roman"/>
                        <a:cs typeface="Times New Roman"/>
                      </a:endParaRPr>
                    </a:p>
                    <a:p>
                      <a:pPr algn="ctr">
                        <a:spcAft>
                          <a:spcPts val="600"/>
                        </a:spcAft>
                      </a:pPr>
                      <a:r>
                        <a:rPr lang="id-ID" sz="1100">
                          <a:latin typeface="Arial"/>
                          <a:ea typeface="Times New Roman"/>
                          <a:cs typeface="Times New Roman"/>
                        </a:rPr>
                        <a:t>(Rp)</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7699">
                <a:tc>
                  <a:txBody>
                    <a:bodyPr/>
                    <a:lstStyle/>
                    <a:p>
                      <a:pPr>
                        <a:spcAft>
                          <a:spcPts val="600"/>
                        </a:spcAft>
                      </a:pPr>
                      <a:r>
                        <a:rPr lang="fi-FI" sz="1100">
                          <a:latin typeface="Arial"/>
                          <a:ea typeface="Times New Roman"/>
                          <a:cs typeface="Times New Roman"/>
                        </a:rPr>
                        <a:t>Padi</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600"/>
                        </a:spcAft>
                      </a:pPr>
                      <a:r>
                        <a:rPr lang="id-ID" sz="1100">
                          <a:latin typeface="Arial"/>
                          <a:ea typeface="Times New Roman"/>
                          <a:cs typeface="Times New Roman"/>
                        </a:rPr>
                        <a:t>15</a:t>
                      </a:r>
                      <a:r>
                        <a:rPr lang="fi-FI" sz="1100">
                          <a:latin typeface="Arial"/>
                          <a:ea typeface="Times New Roman"/>
                          <a:cs typeface="Times New Roman"/>
                        </a:rPr>
                        <a:t>.</a:t>
                      </a:r>
                      <a:r>
                        <a:rPr lang="id-ID" sz="1100">
                          <a:latin typeface="Arial"/>
                          <a:ea typeface="Times New Roman"/>
                          <a:cs typeface="Times New Roman"/>
                        </a:rPr>
                        <a:t>000</a:t>
                      </a:r>
                      <a:r>
                        <a:rPr lang="fi-FI" sz="1100">
                          <a:latin typeface="Arial"/>
                          <a:ea typeface="Times New Roman"/>
                          <a:cs typeface="Times New Roman"/>
                        </a:rPr>
                        <a:t>.000</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7699">
                <a:tc>
                  <a:txBody>
                    <a:bodyPr/>
                    <a:lstStyle/>
                    <a:p>
                      <a:pPr>
                        <a:spcAft>
                          <a:spcPts val="600"/>
                        </a:spcAft>
                      </a:pPr>
                      <a:r>
                        <a:rPr lang="fi-FI" sz="1100">
                          <a:latin typeface="Arial"/>
                          <a:ea typeface="Times New Roman"/>
                          <a:cs typeface="Times New Roman"/>
                        </a:rPr>
                        <a:t>Palawija</a:t>
                      </a:r>
                      <a:r>
                        <a:rPr lang="id-ID" sz="1100">
                          <a:latin typeface="Arial"/>
                          <a:ea typeface="Times New Roman"/>
                          <a:cs typeface="Times New Roman"/>
                        </a:rPr>
                        <a:t> (K. Hijau)</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d-ID" sz="1100">
                          <a:latin typeface="Arial"/>
                          <a:ea typeface="Times New Roman"/>
                          <a:cs typeface="Times New Roman"/>
                        </a:rPr>
                        <a:t>4</a:t>
                      </a:r>
                      <a:r>
                        <a:rPr lang="fi-FI" sz="1100">
                          <a:latin typeface="Arial"/>
                          <a:ea typeface="Times New Roman"/>
                          <a:cs typeface="Times New Roman"/>
                        </a:rPr>
                        <a:t>.</a:t>
                      </a:r>
                      <a:r>
                        <a:rPr lang="id-ID" sz="1100">
                          <a:latin typeface="Arial"/>
                          <a:ea typeface="Times New Roman"/>
                          <a:cs typeface="Times New Roman"/>
                        </a:rPr>
                        <a:t>000</a:t>
                      </a:r>
                      <a:r>
                        <a:rPr lang="fi-FI" sz="1100">
                          <a:latin typeface="Arial"/>
                          <a:ea typeface="Times New Roman"/>
                          <a:cs typeface="Times New Roman"/>
                        </a:rPr>
                        <a:t>.000</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156">
                <a:tc>
                  <a:txBody>
                    <a:bodyPr/>
                    <a:lstStyle/>
                    <a:p>
                      <a:pPr>
                        <a:spcAft>
                          <a:spcPts val="600"/>
                        </a:spcAft>
                      </a:pPr>
                      <a:r>
                        <a:rPr lang="id-ID" sz="1100" dirty="0">
                          <a:latin typeface="Arial"/>
                          <a:ea typeface="Times New Roman"/>
                          <a:cs typeface="Times New Roman"/>
                        </a:rPr>
                        <a:t>Palawija (K. Kedelai)</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a:latin typeface="Arial"/>
                          <a:ea typeface="Times New Roman"/>
                          <a:cs typeface="Times New Roman"/>
                        </a:rPr>
                        <a: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id-ID" sz="1100">
                          <a:latin typeface="Arial"/>
                          <a:ea typeface="Times New Roman"/>
                          <a:cs typeface="Times New Roman"/>
                        </a:rPr>
                        <a:t>13</a:t>
                      </a:r>
                      <a:r>
                        <a:rPr lang="fi-FI" sz="1100">
                          <a:latin typeface="Arial"/>
                          <a:ea typeface="Times New Roman"/>
                          <a:cs typeface="Times New Roman"/>
                        </a:rPr>
                        <a:t>.</a:t>
                      </a:r>
                      <a:r>
                        <a:rPr lang="id-ID" sz="1100">
                          <a:latin typeface="Arial"/>
                          <a:ea typeface="Times New Roman"/>
                          <a:cs typeface="Times New Roman"/>
                        </a:rPr>
                        <a:t>000</a:t>
                      </a:r>
                      <a:r>
                        <a:rPr lang="fi-FI" sz="1100">
                          <a:latin typeface="Arial"/>
                          <a:ea typeface="Times New Roman"/>
                          <a:cs typeface="Times New Roman"/>
                        </a:rPr>
                        <a:t>.000</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d-ID" sz="1100" dirty="0">
                          <a:latin typeface="Arial"/>
                          <a:ea typeface="Times New Roman"/>
                          <a:cs typeface="Times New Roman"/>
                        </a:rPr>
                        <a:t>-</a:t>
                      </a:r>
                      <a:endParaRPr lang="id-ID"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3352800"/>
            <a:ext cx="7002237" cy="2308324"/>
          </a:xfrm>
          <a:prstGeom prst="rect">
            <a:avLst/>
          </a:prstGeom>
          <a:noFill/>
        </p:spPr>
        <p:txBody>
          <a:bodyPr wrap="none">
            <a:spAutoFit/>
          </a:bodyPr>
          <a:lstStyle/>
          <a:p>
            <a:pPr algn="ctr">
              <a:defRPr/>
            </a:pP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Bagian</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a:t>
            </a:r>
            <a:r>
              <a:rPr lang="id-ID"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4</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a:p>
            <a:pPr algn="ctr">
              <a:defRPr/>
            </a:pPr>
            <a:r>
              <a:rPr lang="id-ID"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MASALAH DAN UPAYA </a:t>
            </a:r>
          </a:p>
          <a:p>
            <a:pPr algn="ctr">
              <a:defRPr/>
            </a:pPr>
            <a:r>
              <a:rPr lang="id-ID"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TINDAK LANJUT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3779176" cy="584775"/>
          </a:xfrm>
          <a:prstGeom prst="rect">
            <a:avLst/>
          </a:prstGeom>
          <a:noFill/>
        </p:spPr>
        <p:txBody>
          <a:bodyPr wrap="none">
            <a:spAutoFit/>
          </a:bodyPr>
          <a:lstStyle/>
          <a:p>
            <a:r>
              <a:rPr lang="fi-FI" sz="3200" b="1" dirty="0" smtClean="0"/>
              <a:t>S</a:t>
            </a:r>
            <a:r>
              <a:rPr lang="id-ID" sz="3200" b="1" dirty="0" smtClean="0"/>
              <a:t>OSIAL EKONOMI</a:t>
            </a:r>
            <a:endParaRPr lang="id-ID" sz="3200" dirty="0"/>
          </a:p>
        </p:txBody>
      </p:sp>
      <p:sp>
        <p:nvSpPr>
          <p:cNvPr id="5" name="Text Box 54"/>
          <p:cNvSpPr txBox="1">
            <a:spLocks noChangeArrowheads="1"/>
          </p:cNvSpPr>
          <p:nvPr/>
        </p:nvSpPr>
        <p:spPr bwMode="auto">
          <a:xfrm>
            <a:off x="228600" y="1238071"/>
            <a:ext cx="8534400" cy="2308324"/>
          </a:xfrm>
          <a:prstGeom prst="rect">
            <a:avLst/>
          </a:prstGeom>
          <a:noFill/>
          <a:ln w="12700" cap="sq">
            <a:noFill/>
            <a:miter lim="800000"/>
            <a:headEnd type="none" w="sm" len="sm"/>
            <a:tailEnd type="none" w="sm" len="sm"/>
          </a:ln>
          <a:effectLst/>
        </p:spPr>
        <p:txBody>
          <a:bodyPr wrap="square">
            <a:spAutoFit/>
          </a:bodyPr>
          <a:lstStyle/>
          <a:p>
            <a:pPr algn="just"/>
            <a:r>
              <a:rPr lang="id-ID" sz="2400" dirty="0" smtClean="0">
                <a:latin typeface="Century Gothic" pitchFamily="34" charset="0"/>
                <a:cs typeface="Arial" pitchFamily="34" charset="0"/>
              </a:rPr>
              <a:t>P</a:t>
            </a:r>
            <a:r>
              <a:rPr lang="fi-FI" sz="2400" dirty="0" smtClean="0">
                <a:latin typeface="Century Gothic" pitchFamily="34" charset="0"/>
                <a:cs typeface="Arial" pitchFamily="34" charset="0"/>
              </a:rPr>
              <a:t>ermas</a:t>
            </a:r>
            <a:r>
              <a:rPr lang="id-ID" sz="2400" dirty="0" smtClean="0">
                <a:latin typeface="Century Gothic" pitchFamily="34" charset="0"/>
                <a:cs typeface="Arial" pitchFamily="34" charset="0"/>
              </a:rPr>
              <a:t>a</a:t>
            </a:r>
            <a:r>
              <a:rPr lang="fi-FI" sz="2400" dirty="0" smtClean="0">
                <a:latin typeface="Century Gothic" pitchFamily="34" charset="0"/>
                <a:cs typeface="Arial" pitchFamily="34" charset="0"/>
              </a:rPr>
              <a:t>lahan yang terjadi di wilayah Daerah Irigasi </a:t>
            </a:r>
            <a:r>
              <a:rPr lang="id-ID" sz="2400" dirty="0" smtClean="0">
                <a:latin typeface="Century Gothic" pitchFamily="34" charset="0"/>
                <a:cs typeface="Arial" pitchFamily="34" charset="0"/>
              </a:rPr>
              <a:t>Madapangga II</a:t>
            </a:r>
            <a:r>
              <a:rPr lang="fi-FI" sz="2400" dirty="0" smtClean="0">
                <a:latin typeface="Century Gothic" pitchFamily="34" charset="0"/>
                <a:cs typeface="Arial" pitchFamily="34" charset="0"/>
              </a:rPr>
              <a:t> menurut tinjauan aspek sosial ekonomi antara lain :</a:t>
            </a:r>
            <a:endParaRPr lang="id-ID" sz="2400" dirty="0" smtClean="0">
              <a:latin typeface="Century Gothic" pitchFamily="34" charset="0"/>
              <a:cs typeface="Arial" pitchFamily="34" charset="0"/>
            </a:endParaRPr>
          </a:p>
          <a:p>
            <a:pPr lvl="0" algn="just"/>
            <a:endParaRPr lang="id-ID" sz="2400" dirty="0" smtClean="0"/>
          </a:p>
          <a:p>
            <a:pPr marL="457200" lvl="0" indent="-457200" algn="just">
              <a:buFont typeface="+mj-lt"/>
              <a:buAutoNum type="arabicPeriod"/>
            </a:pPr>
            <a:r>
              <a:rPr lang="fi-FI" sz="2400" b="1" dirty="0" smtClean="0">
                <a:latin typeface="Century Gothic" pitchFamily="34" charset="0"/>
              </a:rPr>
              <a:t>Pendapatan petani yang relatif menurun</a:t>
            </a:r>
            <a:endParaRPr lang="id-ID" sz="2400" b="1" dirty="0" smtClean="0">
              <a:latin typeface="Century Gothic" pitchFamily="34" charset="0"/>
            </a:endParaRPr>
          </a:p>
          <a:p>
            <a:pPr algn="just"/>
            <a:endParaRPr lang="id-ID" sz="2400" dirty="0">
              <a:latin typeface="Century Gothic" pitchFamily="34" charset="0"/>
              <a:cs typeface="Arial" pitchFamily="34" charset="0"/>
            </a:endParaRPr>
          </a:p>
        </p:txBody>
      </p:sp>
      <p:sp>
        <p:nvSpPr>
          <p:cNvPr id="8" name="Text Box 54"/>
          <p:cNvSpPr txBox="1">
            <a:spLocks noChangeArrowheads="1"/>
          </p:cNvSpPr>
          <p:nvPr/>
        </p:nvSpPr>
        <p:spPr bwMode="auto">
          <a:xfrm>
            <a:off x="228600" y="3429000"/>
            <a:ext cx="8534400" cy="3046988"/>
          </a:xfrm>
          <a:prstGeom prst="rect">
            <a:avLst/>
          </a:prstGeom>
          <a:noFill/>
          <a:ln w="12700" cap="sq">
            <a:noFill/>
            <a:miter lim="800000"/>
            <a:headEnd type="none" w="sm" len="sm"/>
            <a:tailEnd type="none" w="sm" len="sm"/>
          </a:ln>
          <a:effectLst/>
        </p:spPr>
        <p:txBody>
          <a:bodyPr wrap="square">
            <a:spAutoFit/>
          </a:bodyPr>
          <a:lstStyle/>
          <a:p>
            <a:pPr marL="457200" indent="-457200" algn="just"/>
            <a:r>
              <a:rPr lang="fi-FI" sz="2400" dirty="0" smtClean="0">
                <a:latin typeface="Century Gothic" pitchFamily="34" charset="0"/>
              </a:rPr>
              <a:t>Upaya Tindak lanjut :</a:t>
            </a:r>
            <a:endParaRPr lang="id-ID" sz="2400" dirty="0" smtClean="0">
              <a:latin typeface="Century Gothic" pitchFamily="34" charset="0"/>
            </a:endParaRPr>
          </a:p>
          <a:p>
            <a:pPr marL="457200" lvl="0" indent="-457200" algn="just">
              <a:buFont typeface="+mj-lt"/>
              <a:buAutoNum type="arabicPeriod"/>
            </a:pPr>
            <a:r>
              <a:rPr lang="fi-FI" sz="2400" dirty="0" smtClean="0">
                <a:latin typeface="Century Gothic" pitchFamily="34" charset="0"/>
              </a:rPr>
              <a:t>Modernisasi sistem pertanian dan pengelolaan dengan pendekatan teknologi tepat guna.</a:t>
            </a:r>
            <a:endParaRPr lang="id-ID" sz="2400" dirty="0" smtClean="0">
              <a:latin typeface="Century Gothic" pitchFamily="34" charset="0"/>
            </a:endParaRPr>
          </a:p>
          <a:p>
            <a:pPr marL="457200" lvl="0" indent="-457200" algn="just">
              <a:buFont typeface="+mj-lt"/>
              <a:buAutoNum type="arabicPeriod"/>
            </a:pPr>
            <a:r>
              <a:rPr lang="fi-FI" sz="2400" dirty="0" smtClean="0">
                <a:latin typeface="Century Gothic" pitchFamily="34" charset="0"/>
              </a:rPr>
              <a:t>Merubah kebiasaan yang sifatnya tr</a:t>
            </a:r>
            <a:r>
              <a:rPr lang="id-ID" sz="2400" dirty="0" smtClean="0">
                <a:latin typeface="Century Gothic" pitchFamily="34" charset="0"/>
              </a:rPr>
              <a:t>a</a:t>
            </a:r>
            <a:r>
              <a:rPr lang="fi-FI" sz="2400" dirty="0" smtClean="0">
                <a:latin typeface="Century Gothic" pitchFamily="34" charset="0"/>
              </a:rPr>
              <a:t>disonal menjadi berorientasi pada usaha. </a:t>
            </a:r>
            <a:endParaRPr lang="id-ID" sz="2400" dirty="0" smtClean="0">
              <a:latin typeface="Century Gothic" pitchFamily="34" charset="0"/>
            </a:endParaRPr>
          </a:p>
          <a:p>
            <a:pPr marL="457200" lvl="0" indent="-457200" algn="just">
              <a:buFont typeface="+mj-lt"/>
              <a:buAutoNum type="arabicPeriod"/>
            </a:pPr>
            <a:r>
              <a:rPr lang="fi-FI" sz="2400" dirty="0" smtClean="0">
                <a:latin typeface="Century Gothic" pitchFamily="34" charset="0"/>
              </a:rPr>
              <a:t>Menjaga ketersediaan air irigasi dengan cara melestarikan hutan, efisiensi dalam penggunaan air irigasi dan melakukan Gerakan Hemat Air (GHA).</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4"/>
          <p:cNvSpPr txBox="1">
            <a:spLocks noChangeArrowheads="1"/>
          </p:cNvSpPr>
          <p:nvPr/>
        </p:nvSpPr>
        <p:spPr bwMode="auto">
          <a:xfrm>
            <a:off x="228600" y="457200"/>
            <a:ext cx="8534400" cy="830997"/>
          </a:xfrm>
          <a:prstGeom prst="rect">
            <a:avLst/>
          </a:prstGeom>
          <a:noFill/>
          <a:ln w="12700" cap="sq">
            <a:noFill/>
            <a:miter lim="800000"/>
            <a:headEnd type="none" w="sm" len="sm"/>
            <a:tailEnd type="none" w="sm" len="sm"/>
          </a:ln>
          <a:effectLst/>
        </p:spPr>
        <p:txBody>
          <a:bodyPr wrap="square">
            <a:spAutoFit/>
          </a:bodyPr>
          <a:lstStyle/>
          <a:p>
            <a:pPr marL="457200" lvl="0" indent="-457200">
              <a:buFont typeface="+mj-lt"/>
              <a:buAutoNum type="arabicPeriod" startAt="2"/>
            </a:pPr>
            <a:r>
              <a:rPr lang="fi-FI" sz="2400" b="1" dirty="0" smtClean="0">
                <a:latin typeface="Century Gothic" pitchFamily="34" charset="0"/>
              </a:rPr>
              <a:t>D</a:t>
            </a:r>
            <a:r>
              <a:rPr lang="id-ID" sz="2400" b="1" dirty="0" smtClean="0">
                <a:latin typeface="Century Gothic" pitchFamily="34" charset="0"/>
              </a:rPr>
              <a:t>ata</a:t>
            </a:r>
            <a:r>
              <a:rPr lang="fi-FI" sz="2400" b="1" dirty="0" smtClean="0">
                <a:latin typeface="Century Gothic" pitchFamily="34" charset="0"/>
              </a:rPr>
              <a:t> anggota dan kepemilikan lahan</a:t>
            </a:r>
            <a:endParaRPr lang="id-ID" sz="2400" b="1" dirty="0" smtClean="0">
              <a:latin typeface="Century Gothic" pitchFamily="34" charset="0"/>
            </a:endParaRPr>
          </a:p>
          <a:p>
            <a:pPr marL="457200" indent="-457200" algn="just">
              <a:buFont typeface="+mj-lt"/>
              <a:buAutoNum type="arabicPeriod" startAt="2"/>
            </a:pPr>
            <a:endParaRPr lang="id-ID" sz="2400" dirty="0">
              <a:latin typeface="Century Gothic" pitchFamily="34" charset="0"/>
              <a:cs typeface="Arial" pitchFamily="34" charset="0"/>
            </a:endParaRPr>
          </a:p>
        </p:txBody>
      </p:sp>
      <p:sp>
        <p:nvSpPr>
          <p:cNvPr id="8" name="Text Box 54"/>
          <p:cNvSpPr txBox="1">
            <a:spLocks noChangeArrowheads="1"/>
          </p:cNvSpPr>
          <p:nvPr/>
        </p:nvSpPr>
        <p:spPr bwMode="auto">
          <a:xfrm>
            <a:off x="228600" y="1524000"/>
            <a:ext cx="8534400" cy="3046988"/>
          </a:xfrm>
          <a:prstGeom prst="rect">
            <a:avLst/>
          </a:prstGeom>
          <a:noFill/>
          <a:ln w="12700" cap="sq">
            <a:noFill/>
            <a:miter lim="800000"/>
            <a:headEnd type="none" w="sm" len="sm"/>
            <a:tailEnd type="none" w="sm" len="sm"/>
          </a:ln>
          <a:effectLst/>
        </p:spPr>
        <p:txBody>
          <a:bodyPr wrap="square">
            <a:spAutoFit/>
          </a:bodyPr>
          <a:lstStyle/>
          <a:p>
            <a:pPr marL="457200" indent="-457200"/>
            <a:r>
              <a:rPr lang="fi-FI" sz="2400" dirty="0" smtClean="0">
                <a:latin typeface="Century Gothic" pitchFamily="34" charset="0"/>
              </a:rPr>
              <a:t>Upaya tindak lanjut :</a:t>
            </a:r>
            <a:endParaRPr lang="id-ID" sz="2400" dirty="0" smtClean="0">
              <a:latin typeface="Century Gothic" pitchFamily="34" charset="0"/>
            </a:endParaRPr>
          </a:p>
          <a:p>
            <a:pPr marL="457200" lvl="0" indent="-457200">
              <a:buFont typeface="+mj-lt"/>
              <a:buAutoNum type="arabicPeriod"/>
            </a:pPr>
            <a:r>
              <a:rPr lang="fi-FI" sz="2400" dirty="0" smtClean="0">
                <a:latin typeface="Century Gothic" pitchFamily="34" charset="0"/>
              </a:rPr>
              <a:t>Melakukan pendataan jumlah anggota dan luas lahan yang dimiliki.</a:t>
            </a:r>
            <a:endParaRPr lang="id-ID" sz="2400" dirty="0" smtClean="0">
              <a:latin typeface="Century Gothic" pitchFamily="34" charset="0"/>
            </a:endParaRPr>
          </a:p>
          <a:p>
            <a:pPr marL="457200" lvl="0" indent="-457200">
              <a:buFont typeface="+mj-lt"/>
              <a:buAutoNum type="arabicPeriod"/>
            </a:pPr>
            <a:r>
              <a:rPr lang="fi-FI" sz="2400" dirty="0" smtClean="0">
                <a:latin typeface="Century Gothic" pitchFamily="34" charset="0"/>
              </a:rPr>
              <a:t>Penataan sistem administrasi keanggotaan</a:t>
            </a:r>
            <a:endParaRPr lang="id-ID" sz="2400" dirty="0" smtClean="0">
              <a:latin typeface="Century Gothic" pitchFamily="34" charset="0"/>
            </a:endParaRPr>
          </a:p>
          <a:p>
            <a:pPr marL="457200" lvl="0" indent="-457200">
              <a:buFont typeface="+mj-lt"/>
              <a:buAutoNum type="arabicPeriod"/>
            </a:pPr>
            <a:r>
              <a:rPr lang="fi-FI" sz="2400" dirty="0" smtClean="0">
                <a:latin typeface="Century Gothic" pitchFamily="34" charset="0"/>
              </a:rPr>
              <a:t>Menyelenggarakan pelatihan-pelatihan bagi pengurus GP3A/P3A dalam meningkatkan pemahamannya terhadap sektor pertanian dan irigasi.</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1689886" cy="584775"/>
          </a:xfrm>
          <a:prstGeom prst="rect">
            <a:avLst/>
          </a:prstGeom>
          <a:noFill/>
        </p:spPr>
        <p:txBody>
          <a:bodyPr wrap="none">
            <a:spAutoFit/>
          </a:bodyPr>
          <a:lstStyle/>
          <a:p>
            <a:r>
              <a:rPr lang="id-ID" sz="3200" b="1" dirty="0" smtClean="0"/>
              <a:t>TEKNIS</a:t>
            </a:r>
            <a:endParaRPr lang="id-ID" sz="3200" b="1" dirty="0"/>
          </a:p>
        </p:txBody>
      </p:sp>
      <p:sp>
        <p:nvSpPr>
          <p:cNvPr id="5" name="Text Box 54"/>
          <p:cNvSpPr txBox="1">
            <a:spLocks noChangeArrowheads="1"/>
          </p:cNvSpPr>
          <p:nvPr/>
        </p:nvSpPr>
        <p:spPr bwMode="auto">
          <a:xfrm>
            <a:off x="228600" y="1238071"/>
            <a:ext cx="8534400" cy="1569660"/>
          </a:xfrm>
          <a:prstGeom prst="rect">
            <a:avLst/>
          </a:prstGeom>
          <a:noFill/>
          <a:ln w="12700" cap="sq">
            <a:noFill/>
            <a:miter lim="800000"/>
            <a:headEnd type="none" w="sm" len="sm"/>
            <a:tailEnd type="none" w="sm" len="sm"/>
          </a:ln>
          <a:effectLst/>
        </p:spPr>
        <p:txBody>
          <a:bodyPr wrap="square">
            <a:spAutoFit/>
          </a:bodyPr>
          <a:lstStyle/>
          <a:p>
            <a:pPr algn="just"/>
            <a:r>
              <a:rPr lang="id-ID" sz="2400" dirty="0" smtClean="0">
                <a:latin typeface="Century Gothic" pitchFamily="34" charset="0"/>
                <a:cs typeface="Arial" pitchFamily="34" charset="0"/>
              </a:rPr>
              <a:t>P</a:t>
            </a:r>
            <a:r>
              <a:rPr lang="fi-FI" sz="2400" dirty="0" smtClean="0">
                <a:latin typeface="Century Gothic" pitchFamily="34" charset="0"/>
                <a:cs typeface="Arial" pitchFamily="34" charset="0"/>
              </a:rPr>
              <a:t>ermas</a:t>
            </a:r>
            <a:r>
              <a:rPr lang="id-ID" sz="2400" dirty="0" smtClean="0">
                <a:latin typeface="Century Gothic" pitchFamily="34" charset="0"/>
                <a:cs typeface="Arial" pitchFamily="34" charset="0"/>
              </a:rPr>
              <a:t>a</a:t>
            </a:r>
            <a:r>
              <a:rPr lang="fi-FI" sz="2400" dirty="0" smtClean="0">
                <a:latin typeface="Century Gothic" pitchFamily="34" charset="0"/>
                <a:cs typeface="Arial" pitchFamily="34" charset="0"/>
              </a:rPr>
              <a:t>lahan yang terjadi di wilayah Daerah Irigasi </a:t>
            </a:r>
            <a:r>
              <a:rPr lang="id-ID" sz="2400" dirty="0" smtClean="0">
                <a:latin typeface="Century Gothic" pitchFamily="34" charset="0"/>
                <a:cs typeface="Arial" pitchFamily="34" charset="0"/>
              </a:rPr>
              <a:t>Madapangga II</a:t>
            </a:r>
            <a:r>
              <a:rPr lang="fi-FI" sz="2400" dirty="0" smtClean="0">
                <a:latin typeface="Century Gothic" pitchFamily="34" charset="0"/>
                <a:cs typeface="Arial" pitchFamily="34" charset="0"/>
              </a:rPr>
              <a:t> menurut tinjauan aspek </a:t>
            </a:r>
            <a:r>
              <a:rPr lang="id-ID" sz="2400" dirty="0" smtClean="0">
                <a:latin typeface="Century Gothic" pitchFamily="34" charset="0"/>
                <a:cs typeface="Arial" pitchFamily="34" charset="0"/>
              </a:rPr>
              <a:t>teknis </a:t>
            </a:r>
            <a:r>
              <a:rPr lang="fi-FI" sz="2400" dirty="0" smtClean="0">
                <a:latin typeface="Century Gothic" pitchFamily="34" charset="0"/>
                <a:cs typeface="Arial" pitchFamily="34" charset="0"/>
              </a:rPr>
              <a:t>antara lain :</a:t>
            </a:r>
            <a:endParaRPr lang="id-ID" sz="2400" b="1" dirty="0" smtClean="0">
              <a:latin typeface="Century Gothic" pitchFamily="34" charset="0"/>
              <a:cs typeface="Arial" pitchFamily="34" charset="0"/>
            </a:endParaRPr>
          </a:p>
          <a:p>
            <a:pPr marL="457200" lvl="0" indent="-457200" algn="just">
              <a:buFont typeface="+mj-lt"/>
              <a:buAutoNum type="arabicPeriod"/>
            </a:pPr>
            <a:r>
              <a:rPr lang="fi-FI" sz="2400" b="1" dirty="0" smtClean="0">
                <a:latin typeface="Century Gothic" pitchFamily="34" charset="0"/>
              </a:rPr>
              <a:t>Sumber air dan ketersdiaan air irigasi</a:t>
            </a:r>
            <a:endParaRPr lang="id-ID" sz="2400" b="1" dirty="0">
              <a:latin typeface="Century Gothic" pitchFamily="34" charset="0"/>
              <a:cs typeface="Arial" pitchFamily="34" charset="0"/>
            </a:endParaRPr>
          </a:p>
        </p:txBody>
      </p:sp>
      <p:sp>
        <p:nvSpPr>
          <p:cNvPr id="8" name="Text Box 54"/>
          <p:cNvSpPr txBox="1">
            <a:spLocks noChangeArrowheads="1"/>
          </p:cNvSpPr>
          <p:nvPr/>
        </p:nvSpPr>
        <p:spPr bwMode="auto">
          <a:xfrm>
            <a:off x="228600" y="3090208"/>
            <a:ext cx="8534400" cy="1938992"/>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Terdapat beberapa hal pokok yang diindikasaikan sebagai penyebab masalah berkuranganya ketersediaan air irigasi di wilayah daerah irigasi Madapangga II seperti yang tertera dalam tabel di bawah ini antara lain :</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0600" y="762000"/>
          <a:ext cx="6934200" cy="1600200"/>
        </p:xfrm>
        <a:graphic>
          <a:graphicData uri="http://schemas.openxmlformats.org/drawingml/2006/table">
            <a:tbl>
              <a:tblPr/>
              <a:tblGrid>
                <a:gridCol w="433847">
                  <a:extLst>
                    <a:ext uri="{9D8B030D-6E8A-4147-A177-3AD203B41FA5}">
                      <a16:colId xmlns:a16="http://schemas.microsoft.com/office/drawing/2014/main" val="20000"/>
                    </a:ext>
                  </a:extLst>
                </a:gridCol>
                <a:gridCol w="1374258">
                  <a:extLst>
                    <a:ext uri="{9D8B030D-6E8A-4147-A177-3AD203B41FA5}">
                      <a16:colId xmlns:a16="http://schemas.microsoft.com/office/drawing/2014/main" val="20001"/>
                    </a:ext>
                  </a:extLst>
                </a:gridCol>
                <a:gridCol w="2334277">
                  <a:extLst>
                    <a:ext uri="{9D8B030D-6E8A-4147-A177-3AD203B41FA5}">
                      <a16:colId xmlns:a16="http://schemas.microsoft.com/office/drawing/2014/main" val="20002"/>
                    </a:ext>
                  </a:extLst>
                </a:gridCol>
                <a:gridCol w="2791818">
                  <a:extLst>
                    <a:ext uri="{9D8B030D-6E8A-4147-A177-3AD203B41FA5}">
                      <a16:colId xmlns:a16="http://schemas.microsoft.com/office/drawing/2014/main" val="20003"/>
                    </a:ext>
                  </a:extLst>
                </a:gridCol>
              </a:tblGrid>
              <a:tr h="403104">
                <a:tc>
                  <a:txBody>
                    <a:bodyPr/>
                    <a:lstStyle/>
                    <a:p>
                      <a:pPr algn="ctr">
                        <a:lnSpc>
                          <a:spcPct val="150000"/>
                        </a:lnSpc>
                        <a:spcAft>
                          <a:spcPts val="600"/>
                        </a:spcAft>
                        <a:tabLst>
                          <a:tab pos="457200" algn="l"/>
                        </a:tabLst>
                      </a:pPr>
                      <a:r>
                        <a:rPr lang="fi-FI" sz="1100">
                          <a:latin typeface="Arial"/>
                          <a:ea typeface="Times New Roman"/>
                          <a:cs typeface="Times New Roman"/>
                        </a:rPr>
                        <a:t>No</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tabLst>
                          <a:tab pos="457200" algn="l"/>
                        </a:tabLst>
                      </a:pPr>
                      <a:r>
                        <a:rPr lang="fi-FI" sz="1100">
                          <a:latin typeface="Arial"/>
                          <a:ea typeface="Times New Roman"/>
                          <a:cs typeface="Times New Roman"/>
                        </a:rPr>
                        <a:t>Aspek</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tabLst>
                          <a:tab pos="457200" algn="l"/>
                        </a:tabLst>
                      </a:pPr>
                      <a:r>
                        <a:rPr lang="fi-FI" sz="1100">
                          <a:latin typeface="Arial"/>
                          <a:ea typeface="Times New Roman"/>
                          <a:cs typeface="Times New Roman"/>
                        </a:rPr>
                        <a:t>Uraian maslah</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tabLst>
                          <a:tab pos="457200" algn="l"/>
                        </a:tabLst>
                      </a:pPr>
                      <a:r>
                        <a:rPr lang="fi-FI" sz="1100">
                          <a:latin typeface="Arial"/>
                          <a:ea typeface="Times New Roman"/>
                          <a:cs typeface="Times New Roman"/>
                        </a:rPr>
                        <a:t>Upaya tindak lanjut</a:t>
                      </a:r>
                      <a:endParaRPr lang="id-ID"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7096">
                <a:tc>
                  <a:txBody>
                    <a:bodyPr/>
                    <a:lstStyle/>
                    <a:p>
                      <a:pPr algn="just">
                        <a:spcAft>
                          <a:spcPts val="600"/>
                        </a:spcAft>
                        <a:tabLst>
                          <a:tab pos="457200" algn="l"/>
                        </a:tabLst>
                      </a:pPr>
                      <a:r>
                        <a:rPr lang="fi-FI" sz="1100">
                          <a:latin typeface="Arial"/>
                          <a:ea typeface="Times New Roman"/>
                          <a:cs typeface="Times New Roman"/>
                        </a:rPr>
                        <a:t>1</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tabLst>
                          <a:tab pos="457200" algn="l"/>
                        </a:tabLst>
                      </a:pPr>
                      <a:r>
                        <a:rPr lang="fi-FI" sz="1100">
                          <a:latin typeface="Arial"/>
                          <a:ea typeface="Times New Roman"/>
                          <a:cs typeface="Times New Roman"/>
                        </a:rPr>
                        <a:t>Sumber dan ketersediaan air irigasi</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600"/>
                        </a:spcAft>
                        <a:buFont typeface="+mj-lt"/>
                        <a:buAutoNum type="arabicPeriod"/>
                      </a:pPr>
                      <a:r>
                        <a:rPr lang="fi-FI" sz="1100">
                          <a:latin typeface="Arial"/>
                          <a:ea typeface="Times New Roman"/>
                          <a:cs typeface="Times New Roman"/>
                        </a:rPr>
                        <a:t>Penebangan/perambahan hutan secara illegal </a:t>
                      </a:r>
                      <a:endParaRPr lang="id-ID"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600"/>
                        </a:spcAft>
                        <a:buFont typeface="+mj-lt"/>
                        <a:buAutoNum type="arabicPeriod"/>
                      </a:pPr>
                      <a:r>
                        <a:rPr lang="fi-FI" sz="1100" dirty="0">
                          <a:latin typeface="Arial"/>
                          <a:ea typeface="Times New Roman"/>
                          <a:cs typeface="Times New Roman"/>
                        </a:rPr>
                        <a:t>Konservasi wilayah hutan</a:t>
                      </a:r>
                      <a:endParaRPr lang="id-ID" sz="1000" dirty="0">
                        <a:latin typeface="Times New Roman"/>
                        <a:ea typeface="Times New Roman"/>
                        <a:cs typeface="Times New Roman"/>
                      </a:endParaRPr>
                    </a:p>
                    <a:p>
                      <a:pPr marL="342900" lvl="0" indent="-342900">
                        <a:spcAft>
                          <a:spcPts val="600"/>
                        </a:spcAft>
                        <a:buFont typeface="+mj-lt"/>
                        <a:buAutoNum type="arabicPeriod"/>
                      </a:pPr>
                      <a:r>
                        <a:rPr lang="id-ID" sz="1100" dirty="0">
                          <a:latin typeface="Arial"/>
                          <a:ea typeface="Times New Roman"/>
                          <a:cs typeface="Times New Roman"/>
                        </a:rPr>
                        <a:t>M</a:t>
                      </a:r>
                      <a:r>
                        <a:rPr lang="fi-FI" sz="1100" dirty="0">
                          <a:latin typeface="Arial"/>
                          <a:ea typeface="Times New Roman"/>
                          <a:cs typeface="Times New Roman"/>
                        </a:rPr>
                        <a:t>elibatan masyarakat dalam mengawasi wilayah hutan </a:t>
                      </a:r>
                      <a:endParaRPr lang="id-ID"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Text Box 54"/>
          <p:cNvSpPr txBox="1">
            <a:spLocks noChangeArrowheads="1"/>
          </p:cNvSpPr>
          <p:nvPr/>
        </p:nvSpPr>
        <p:spPr bwMode="auto">
          <a:xfrm>
            <a:off x="228600" y="2819400"/>
            <a:ext cx="8534400" cy="2308324"/>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Kiranya sumber dan ketersediaan air irigasi tetap terjaga dengan melindungi hutan sebagai media penyimpanan air sehingga sistem pertanian dan irigasi dapat berkelanjutan karena masyarakat tani di wilayah D.I Madapangga II menggantungkan mata pencahariannya pada sektor pertanian dan irigasi. </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4"/>
          <p:cNvSpPr txBox="1">
            <a:spLocks noChangeArrowheads="1"/>
          </p:cNvSpPr>
          <p:nvPr/>
        </p:nvSpPr>
        <p:spPr bwMode="auto">
          <a:xfrm>
            <a:off x="228600" y="381000"/>
            <a:ext cx="8534400" cy="461665"/>
          </a:xfrm>
          <a:prstGeom prst="rect">
            <a:avLst/>
          </a:prstGeom>
          <a:noFill/>
          <a:ln w="12700" cap="sq">
            <a:noFill/>
            <a:miter lim="800000"/>
            <a:headEnd type="none" w="sm" len="sm"/>
            <a:tailEnd type="none" w="sm" len="sm"/>
          </a:ln>
          <a:effectLst/>
        </p:spPr>
        <p:txBody>
          <a:bodyPr wrap="square">
            <a:spAutoFit/>
          </a:bodyPr>
          <a:lstStyle/>
          <a:p>
            <a:pPr marL="457200" lvl="0" indent="-457200" algn="just">
              <a:buFont typeface="+mj-lt"/>
              <a:buAutoNum type="arabicPeriod" startAt="2"/>
            </a:pPr>
            <a:r>
              <a:rPr lang="fi-FI" sz="2400" b="1" dirty="0" smtClean="0">
                <a:latin typeface="Century Gothic" pitchFamily="34" charset="0"/>
              </a:rPr>
              <a:t>Fisik bangunan irigasi</a:t>
            </a:r>
            <a:endParaRPr lang="id-ID" sz="2400" b="1" dirty="0">
              <a:latin typeface="Century Gothic" pitchFamily="34" charset="0"/>
            </a:endParaRPr>
          </a:p>
        </p:txBody>
      </p:sp>
      <p:pic>
        <p:nvPicPr>
          <p:cNvPr id="99332" name="Picture 4"/>
          <p:cNvPicPr>
            <a:picLocks noChangeAspect="1" noChangeArrowheads="1"/>
          </p:cNvPicPr>
          <p:nvPr/>
        </p:nvPicPr>
        <p:blipFill>
          <a:blip r:embed="rId2"/>
          <a:srcRect l="13104" t="23958" r="55857" b="10417"/>
          <a:stretch>
            <a:fillRect/>
          </a:stretch>
        </p:blipFill>
        <p:spPr bwMode="auto">
          <a:xfrm>
            <a:off x="685800" y="838200"/>
            <a:ext cx="7010400" cy="5978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249" y="457200"/>
            <a:ext cx="3422732" cy="584775"/>
          </a:xfrm>
          <a:prstGeom prst="rect">
            <a:avLst/>
          </a:prstGeom>
          <a:noFill/>
        </p:spPr>
        <p:txBody>
          <a:bodyPr wrap="none">
            <a:spAutoFit/>
          </a:bodyPr>
          <a:lstStyle/>
          <a:p>
            <a:r>
              <a:rPr lang="id-ID" sz="3200" b="1" dirty="0" smtClean="0"/>
              <a:t>KELEMBAGAAN</a:t>
            </a:r>
            <a:endParaRPr lang="id-ID" sz="3200" b="1" dirty="0"/>
          </a:p>
        </p:txBody>
      </p:sp>
      <p:sp>
        <p:nvSpPr>
          <p:cNvPr id="5" name="Text Box 54"/>
          <p:cNvSpPr txBox="1">
            <a:spLocks noChangeArrowheads="1"/>
          </p:cNvSpPr>
          <p:nvPr/>
        </p:nvSpPr>
        <p:spPr bwMode="auto">
          <a:xfrm>
            <a:off x="228600" y="1238071"/>
            <a:ext cx="8534400" cy="1569660"/>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Berdasarkan fakta lapangan terdapat beberapa permasalahan yang terjadi dari aspek kelembagaan antara lain seperti yang tertuang dalam tabel berikut ini :</a:t>
            </a:r>
            <a:endParaRPr lang="id-ID" sz="2400" dirty="0">
              <a:latin typeface="Century Gothic" pitchFamily="34" charset="0"/>
            </a:endParaRPr>
          </a:p>
        </p:txBody>
      </p:sp>
      <p:pic>
        <p:nvPicPr>
          <p:cNvPr id="100355" name="Picture 3"/>
          <p:cNvPicPr>
            <a:picLocks noChangeAspect="1" noChangeArrowheads="1"/>
          </p:cNvPicPr>
          <p:nvPr/>
        </p:nvPicPr>
        <p:blipFill>
          <a:blip r:embed="rId2"/>
          <a:srcRect l="12518" t="30208" r="58199" b="34683"/>
          <a:stretch>
            <a:fillRect/>
          </a:stretch>
        </p:blipFill>
        <p:spPr bwMode="auto">
          <a:xfrm>
            <a:off x="1371600" y="2571609"/>
            <a:ext cx="6019800" cy="4057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4"/>
          <p:cNvSpPr txBox="1">
            <a:spLocks noChangeArrowheads="1"/>
          </p:cNvSpPr>
          <p:nvPr/>
        </p:nvSpPr>
        <p:spPr bwMode="auto">
          <a:xfrm>
            <a:off x="228600" y="609600"/>
            <a:ext cx="8534400" cy="4893647"/>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Berdasarkan tabel diatas, ada beberapa perm</a:t>
            </a:r>
            <a:r>
              <a:rPr lang="id-ID" sz="2400" dirty="0" smtClean="0">
                <a:latin typeface="Century Gothic" pitchFamily="34" charset="0"/>
              </a:rPr>
              <a:t>a</a:t>
            </a:r>
            <a:r>
              <a:rPr lang="fi-FI" sz="2400" dirty="0" smtClean="0">
                <a:latin typeface="Century Gothic" pitchFamily="34" charset="0"/>
              </a:rPr>
              <a:t>salahan mendasar dari aspek kelembagaan P3A yaitu permasalahan yang menyengkut kinerja organisasi yang tdk efektif dan pemahaman terhadap AD/ART yang menjadi dasar organisasi tidak dapat dijalankan sepenuhnya sesuai dengan hasil kes</a:t>
            </a:r>
            <a:r>
              <a:rPr lang="id-ID" sz="2400" dirty="0" smtClean="0">
                <a:latin typeface="Century Gothic" pitchFamily="34" charset="0"/>
              </a:rPr>
              <a:t>e</a:t>
            </a:r>
            <a:r>
              <a:rPr lang="fi-FI" sz="2400" dirty="0" smtClean="0">
                <a:latin typeface="Century Gothic" pitchFamily="34" charset="0"/>
              </a:rPr>
              <a:t>pakatan bersama.</a:t>
            </a:r>
            <a:endParaRPr lang="id-ID" sz="2400" dirty="0" smtClean="0">
              <a:latin typeface="Century Gothic" pitchFamily="34" charset="0"/>
            </a:endParaRPr>
          </a:p>
          <a:p>
            <a:pPr algn="just"/>
            <a:r>
              <a:rPr lang="fi-FI" sz="2400" dirty="0" smtClean="0">
                <a:latin typeface="Century Gothic" pitchFamily="34" charset="0"/>
              </a:rPr>
              <a:t>	</a:t>
            </a:r>
            <a:endParaRPr lang="id-ID" sz="2400" dirty="0" smtClean="0">
              <a:latin typeface="Century Gothic" pitchFamily="34" charset="0"/>
            </a:endParaRPr>
          </a:p>
          <a:p>
            <a:pPr algn="just"/>
            <a:r>
              <a:rPr lang="fi-FI" sz="2400" dirty="0" smtClean="0">
                <a:latin typeface="Century Gothic" pitchFamily="34" charset="0"/>
              </a:rPr>
              <a:t>Permasalahan ini menjadikan kelembagaan P3A yang tergabung dalam daerah irigasi Madapangga II </a:t>
            </a:r>
            <a:r>
              <a:rPr lang="id-ID" sz="2400" dirty="0" smtClean="0">
                <a:latin typeface="Century Gothic" pitchFamily="34" charset="0"/>
              </a:rPr>
              <a:t>belum</a:t>
            </a:r>
            <a:r>
              <a:rPr lang="fi-FI" sz="2400" dirty="0" smtClean="0">
                <a:latin typeface="Century Gothic" pitchFamily="34" charset="0"/>
              </a:rPr>
              <a:t> mempunyai peran terhadap kesejahteraan anggotanya sehingga penyegaran pengurus, sesegera mungkin untuk ditindak lanjuti dan dilaksanakan. </a:t>
            </a:r>
            <a:endParaRPr lang="id-ID" sz="2400" dirty="0" smtClean="0">
              <a:latin typeface="Century Gothic" pitchFamily="34" charset="0"/>
            </a:endParaRPr>
          </a:p>
          <a:p>
            <a:pPr algn="just"/>
            <a:r>
              <a:rPr lang="fi-FI" sz="2400" dirty="0" smtClean="0">
                <a:latin typeface="Century Gothic" pitchFamily="34" charset="0"/>
              </a:rPr>
              <a:t>	</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81000"/>
            <a:ext cx="2768708" cy="707886"/>
          </a:xfrm>
          <a:prstGeom prst="rect">
            <a:avLst/>
          </a:prstGeom>
          <a:noFill/>
        </p:spPr>
        <p:txBody>
          <a:bodyPr wrap="none">
            <a:spAutoFit/>
          </a:bodyPr>
          <a:lstStyle/>
          <a:p>
            <a:pPr algn="ctr">
              <a:defRPr/>
            </a:pPr>
            <a:r>
              <a:rPr lang="id-ID"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Kegunaan</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sp>
        <p:nvSpPr>
          <p:cNvPr id="4" name="Rectangle 3"/>
          <p:cNvSpPr/>
          <p:nvPr/>
        </p:nvSpPr>
        <p:spPr>
          <a:xfrm>
            <a:off x="168562" y="1718608"/>
            <a:ext cx="8689718" cy="1938992"/>
          </a:xfrm>
          <a:prstGeom prst="rect">
            <a:avLst/>
          </a:prstGeom>
        </p:spPr>
        <p:txBody>
          <a:bodyPr wrap="square">
            <a:spAutoFit/>
          </a:bodyPr>
          <a:lstStyle/>
          <a:p>
            <a:pPr algn="just"/>
            <a:r>
              <a:rPr lang="id-ID" sz="2400" dirty="0" smtClean="0"/>
              <a:t>Kegunaan PSETK dalam rangka PPSIP secara umum adalah sebagai data dasar </a:t>
            </a:r>
            <a:r>
              <a:rPr lang="en-US" sz="2400" i="1" dirty="0" smtClean="0"/>
              <a:t>(base line) </a:t>
            </a:r>
            <a:r>
              <a:rPr lang="id-ID" sz="2400" dirty="0" smtClean="0"/>
              <a:t>penyusunan rencana dan program pemberdayaan organisasi P3A/GP3A/IP3A menuju peningkatan kinerja pengelolaan irigasi partisipatif pada daerah irigasi </a:t>
            </a:r>
            <a:r>
              <a:rPr lang="en-US" sz="2400" dirty="0" smtClean="0"/>
              <a:t>MADAPANGGA II</a:t>
            </a:r>
            <a:endParaRPr lang="id-ID" sz="2400" dirty="0"/>
          </a:p>
        </p:txBody>
      </p:sp>
      <p:pic>
        <p:nvPicPr>
          <p:cNvPr id="77825" name="Picture 1" descr="D:\1. Tender Paket  Tahun 2013\13. Partisipatif Madapangga\foto\P7140024.JPG"/>
          <p:cNvPicPr>
            <a:picLocks noChangeAspect="1" noChangeArrowheads="1"/>
          </p:cNvPicPr>
          <p:nvPr/>
        </p:nvPicPr>
        <p:blipFill>
          <a:blip r:embed="rId2" cstate="email"/>
          <a:srcRect/>
          <a:stretch>
            <a:fillRect/>
          </a:stretch>
        </p:blipFill>
        <p:spPr bwMode="auto">
          <a:xfrm>
            <a:off x="0" y="4724400"/>
            <a:ext cx="3200400" cy="2133600"/>
          </a:xfrm>
          <a:prstGeom prst="rect">
            <a:avLst/>
          </a:prstGeom>
          <a:ln>
            <a:noFill/>
          </a:ln>
          <a:effectLst>
            <a:softEdge rad="112500"/>
          </a:effectLst>
        </p:spPr>
      </p:pic>
      <p:pic>
        <p:nvPicPr>
          <p:cNvPr id="77826" name="Picture 2" descr="D:\1. Tender Paket  Tahun 2013\13. Partisipatif Madapangga\foto\P7140034.JPG"/>
          <p:cNvPicPr>
            <a:picLocks noChangeAspect="1" noChangeArrowheads="1"/>
          </p:cNvPicPr>
          <p:nvPr/>
        </p:nvPicPr>
        <p:blipFill>
          <a:blip r:embed="rId3" cstate="email"/>
          <a:srcRect/>
          <a:stretch>
            <a:fillRect/>
          </a:stretch>
        </p:blipFill>
        <p:spPr bwMode="auto">
          <a:xfrm>
            <a:off x="3124200" y="4724400"/>
            <a:ext cx="3200400" cy="2133600"/>
          </a:xfrm>
          <a:prstGeom prst="rect">
            <a:avLst/>
          </a:prstGeom>
          <a:ln>
            <a:noFill/>
          </a:ln>
          <a:effectLst>
            <a:softEdge rad="112500"/>
          </a:effectLst>
        </p:spPr>
      </p:pic>
      <p:pic>
        <p:nvPicPr>
          <p:cNvPr id="77827" name="Picture 3" descr="D:\1. Tender Paket  Tahun 2013\13. Partisipatif Madapangga\foto\P6120098.JPG"/>
          <p:cNvPicPr>
            <a:picLocks noChangeAspect="1" noChangeArrowheads="1"/>
          </p:cNvPicPr>
          <p:nvPr/>
        </p:nvPicPr>
        <p:blipFill>
          <a:blip r:embed="rId4" cstate="email"/>
          <a:srcRect/>
          <a:stretch>
            <a:fillRect/>
          </a:stretch>
        </p:blipFill>
        <p:spPr bwMode="auto">
          <a:xfrm>
            <a:off x="5943600" y="4724400"/>
            <a:ext cx="32004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4"/>
          <p:cNvSpPr txBox="1">
            <a:spLocks noChangeArrowheads="1"/>
          </p:cNvSpPr>
          <p:nvPr/>
        </p:nvSpPr>
        <p:spPr bwMode="auto">
          <a:xfrm>
            <a:off x="228600" y="1284744"/>
            <a:ext cx="8534400" cy="2677656"/>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Potensi sumberdaya lahan dan tenaga kerja yang begitu besar seharusnya pengembangan usaha tani secara kelompok dapat dikembangkan dalam organisasi GP3A/P3A Madapangga II dengan jalan menjalin komunikasi atau membentuk jejaring dengan lembaga keuangan (bank,koperasi,LKP) ;untuk mendapatkan pinjaman modal usaha.</a:t>
            </a:r>
            <a:endParaRPr lang="id-ID" sz="2400" dirty="0">
              <a:latin typeface="Century Gothic" pitchFamily="34" charset="0"/>
            </a:endParaRPr>
          </a:p>
        </p:txBody>
      </p:sp>
      <p:sp>
        <p:nvSpPr>
          <p:cNvPr id="4" name="Rectangle 3"/>
          <p:cNvSpPr/>
          <p:nvPr/>
        </p:nvSpPr>
        <p:spPr>
          <a:xfrm>
            <a:off x="743249" y="457200"/>
            <a:ext cx="2670090" cy="584775"/>
          </a:xfrm>
          <a:prstGeom prst="rect">
            <a:avLst/>
          </a:prstGeom>
          <a:noFill/>
        </p:spPr>
        <p:txBody>
          <a:bodyPr wrap="none">
            <a:spAutoFit/>
          </a:bodyPr>
          <a:lstStyle/>
          <a:p>
            <a:r>
              <a:rPr lang="id-ID" sz="3200" b="1" dirty="0" smtClean="0"/>
              <a:t>USAHA TANI</a:t>
            </a:r>
            <a:endParaRPr lang="id-ID" sz="32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4"/>
          <p:cNvSpPr txBox="1">
            <a:spLocks noChangeArrowheads="1"/>
          </p:cNvSpPr>
          <p:nvPr/>
        </p:nvSpPr>
        <p:spPr bwMode="auto">
          <a:xfrm>
            <a:off x="228600" y="1284744"/>
            <a:ext cx="8534400" cy="4893647"/>
          </a:xfrm>
          <a:prstGeom prst="rect">
            <a:avLst/>
          </a:prstGeom>
          <a:noFill/>
          <a:ln w="12700" cap="sq">
            <a:noFill/>
            <a:miter lim="800000"/>
            <a:headEnd type="none" w="sm" len="sm"/>
            <a:tailEnd type="none" w="sm" len="sm"/>
          </a:ln>
          <a:effectLst/>
        </p:spPr>
        <p:txBody>
          <a:bodyPr wrap="square">
            <a:spAutoFit/>
          </a:bodyPr>
          <a:lstStyle/>
          <a:p>
            <a:pPr algn="just"/>
            <a:r>
              <a:rPr lang="fi-FI" sz="2400" dirty="0" smtClean="0">
                <a:latin typeface="Century Gothic" pitchFamily="34" charset="0"/>
              </a:rPr>
              <a:t>Pemerintah Kabupaten </a:t>
            </a:r>
            <a:r>
              <a:rPr lang="id-ID" sz="2400" dirty="0" smtClean="0">
                <a:latin typeface="Century Gothic" pitchFamily="34" charset="0"/>
              </a:rPr>
              <a:t>Bima</a:t>
            </a:r>
            <a:r>
              <a:rPr lang="fi-FI" sz="2400" dirty="0" smtClean="0">
                <a:latin typeface="Century Gothic" pitchFamily="34" charset="0"/>
              </a:rPr>
              <a:t> mempunyai peranan besar bagi terwujudnya kemajuan dan kemandirian dalam sektor usaha tani yaitu dengan cara memfasilitasi petani untuk mendapatkan akses modal usaha dari lembaga keuangan pemerintah ataupun lembaga swasta dengan mengembangkan komoditas-komuditas andalannya seperti padi, jagung, kedelai,kacang tanah, sayur-sayuran </a:t>
            </a:r>
            <a:r>
              <a:rPr lang="id-ID" sz="2400" dirty="0" smtClean="0">
                <a:latin typeface="Century Gothic" pitchFamily="34" charset="0"/>
              </a:rPr>
              <a:t>dan tanaman hortikultura </a:t>
            </a:r>
            <a:r>
              <a:rPr lang="fi-FI" sz="2400" dirty="0" smtClean="0">
                <a:latin typeface="Century Gothic" pitchFamily="34" charset="0"/>
              </a:rPr>
              <a:t>dengan jalan tidak memberatkan persyaratan untuk mendapatkan modal usaha dan dalam sistem pengembalian pinjaman tersebut pun  lebih mempertimbangkan kemampuan masyarakat tani.</a:t>
            </a:r>
            <a:endParaRPr lang="id-ID" sz="2400" dirty="0">
              <a:latin typeface="Century Gothic"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426" y="3810000"/>
            <a:ext cx="9072574" cy="1569660"/>
          </a:xfrm>
          <a:prstGeom prst="rect">
            <a:avLst/>
          </a:prstGeom>
          <a:noFill/>
        </p:spPr>
        <p:txBody>
          <a:bodyPr>
            <a:spAutoFit/>
          </a:bodyPr>
          <a:lstStyle/>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SEKIAN DAN TERIMAKASIH</a:t>
            </a:r>
          </a:p>
          <a:p>
            <a:pPr algn="ctr">
              <a:defRPr/>
            </a:pP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7783" y="381000"/>
            <a:ext cx="6244017" cy="646331"/>
          </a:xfrm>
          <a:prstGeom prst="rect">
            <a:avLst/>
          </a:prstGeom>
          <a:noFill/>
        </p:spPr>
        <p:txBody>
          <a:bodyPr wrap="none">
            <a:spAutoFit/>
          </a:bodyPr>
          <a:lstStyle/>
          <a:p>
            <a:pPr algn="ctr">
              <a:defRPr/>
            </a:pPr>
            <a:r>
              <a:rPr lang="id-ID"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Keluaran Yang Diharapkan</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sp>
        <p:nvSpPr>
          <p:cNvPr id="4" name="Rectangle 3"/>
          <p:cNvSpPr/>
          <p:nvPr/>
        </p:nvSpPr>
        <p:spPr>
          <a:xfrm>
            <a:off x="168562" y="1560016"/>
            <a:ext cx="8689718" cy="4154984"/>
          </a:xfrm>
          <a:prstGeom prst="rect">
            <a:avLst/>
          </a:prstGeom>
        </p:spPr>
        <p:txBody>
          <a:bodyPr wrap="square">
            <a:spAutoFit/>
          </a:bodyPr>
          <a:lstStyle/>
          <a:p>
            <a:pPr marL="457200" lvl="0" indent="-457200" algn="just">
              <a:buFont typeface="+mj-lt"/>
              <a:buAutoNum type="arabicPeriod"/>
            </a:pPr>
            <a:r>
              <a:rPr lang="id-ID" sz="2400" dirty="0" smtClean="0"/>
              <a:t>Adanya keterlibatan masyarakat petani dan pihak berkepentingan lainnya dalam </a:t>
            </a:r>
            <a:r>
              <a:rPr lang="en-US" sz="2400" dirty="0" err="1" smtClean="0"/>
              <a:t>pengelolaan</a:t>
            </a:r>
            <a:r>
              <a:rPr lang="en-US" sz="2400" dirty="0" smtClean="0"/>
              <a:t> </a:t>
            </a:r>
            <a:r>
              <a:rPr lang="en-US" sz="2400" dirty="0" err="1" smtClean="0"/>
              <a:t>irigasi</a:t>
            </a:r>
            <a:r>
              <a:rPr lang="en-US" sz="2400" dirty="0" smtClean="0"/>
              <a:t> yang </a:t>
            </a:r>
            <a:r>
              <a:rPr lang="en-US" sz="2400" dirty="0" err="1" smtClean="0"/>
              <a:t>berkelanjutan</a:t>
            </a:r>
            <a:r>
              <a:rPr lang="en-US" sz="2400" dirty="0" smtClean="0"/>
              <a:t>,</a:t>
            </a:r>
            <a:endParaRPr lang="id-ID" sz="2400" dirty="0" smtClean="0"/>
          </a:p>
          <a:p>
            <a:pPr marL="457200" lvl="0" indent="-457200" algn="just">
              <a:buFont typeface="+mj-lt"/>
              <a:buAutoNum type="arabicPeriod"/>
            </a:pPr>
            <a:r>
              <a:rPr lang="id-ID" sz="2400" dirty="0" smtClean="0"/>
              <a:t>Ada rencana kerja tahunan dan berkala pada berbagai tingkat pengelola irigasi, </a:t>
            </a:r>
          </a:p>
          <a:p>
            <a:pPr marL="457200" lvl="0" indent="-457200" algn="just">
              <a:buFont typeface="+mj-lt"/>
              <a:buAutoNum type="arabicPeriod"/>
            </a:pPr>
            <a:r>
              <a:rPr lang="id-ID" sz="2400" dirty="0" smtClean="0"/>
              <a:t>Realisasi rencana kerja tahunan dan berkala pada berbagai tingkat pengelolaan irigasi</a:t>
            </a:r>
            <a:r>
              <a:rPr lang="en-US" sz="2400" dirty="0" smtClean="0"/>
              <a:t>,</a:t>
            </a:r>
            <a:endParaRPr lang="id-ID" sz="2400" dirty="0" smtClean="0"/>
          </a:p>
          <a:p>
            <a:pPr marL="457200" lvl="0" indent="-457200" algn="just">
              <a:buFont typeface="+mj-lt"/>
              <a:buAutoNum type="arabicPeriod"/>
            </a:pPr>
            <a:r>
              <a:rPr lang="id-ID" sz="2400" dirty="0" smtClean="0"/>
              <a:t>Tersusunnya redefinisi tugas antar lembaga pengelolaan irigasi di tingkat Daerah Irigasi, </a:t>
            </a:r>
          </a:p>
          <a:p>
            <a:pPr marL="457200" lvl="0" indent="-457200" algn="just">
              <a:buFont typeface="+mj-lt"/>
              <a:buAutoNum type="arabicPeriod"/>
            </a:pPr>
            <a:r>
              <a:rPr lang="id-ID" sz="2400" dirty="0" smtClean="0"/>
              <a:t>Tersedianya data teknis Jaringan Irigasi, berupa skema Jaringan Irigasi beserta kondisinya</a:t>
            </a:r>
            <a:r>
              <a:rPr lang="en-US" sz="2400" dirty="0" smtClean="0"/>
              <a:t> </a:t>
            </a:r>
            <a:r>
              <a:rPr lang="en-US" sz="2400" dirty="0" err="1" smtClean="0"/>
              <a:t>dalam</a:t>
            </a:r>
            <a:r>
              <a:rPr lang="en-US" sz="2400" dirty="0" smtClean="0"/>
              <a:t> PSETK.</a:t>
            </a:r>
            <a:endParaRPr lang="id-ID"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62176" y="3352800"/>
            <a:ext cx="6034024" cy="2308324"/>
          </a:xfrm>
          <a:prstGeom prst="rect">
            <a:avLst/>
          </a:prstGeom>
          <a:noFill/>
        </p:spPr>
        <p:txBody>
          <a:bodyPr wrap="none">
            <a:spAutoFit/>
          </a:bodyPr>
          <a:lstStyle/>
          <a:p>
            <a:pPr algn="ctr">
              <a:defRPr/>
            </a:pP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Bagian</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 2</a:t>
            </a:r>
          </a:p>
          <a:p>
            <a:pPr algn="ctr">
              <a:defRPr/>
            </a:pPr>
            <a:r>
              <a:rPr lang="id-ID"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GAMBARAN UMUM </a:t>
            </a:r>
          </a:p>
          <a:p>
            <a:pPr algn="ctr">
              <a:defRPr/>
            </a:pPr>
            <a:r>
              <a:rPr lang="id-ID"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rPr>
              <a:t>DAERAH IRIGASI</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67380"/>
            <a:ext cx="6381875" cy="523220"/>
          </a:xfrm>
          <a:prstGeom prst="rect">
            <a:avLst/>
          </a:prstGeom>
          <a:noFill/>
        </p:spPr>
        <p:txBody>
          <a:bodyPr wrap="none">
            <a:spAutoFit/>
          </a:bodyPr>
          <a:lstStyle/>
          <a:p>
            <a:r>
              <a:rPr lang="fi-FI" sz="2800" b="1" dirty="0" smtClean="0"/>
              <a:t>P</a:t>
            </a:r>
            <a:r>
              <a:rPr lang="id-ID" sz="2800" b="1" dirty="0" smtClean="0"/>
              <a:t>ROFIL </a:t>
            </a:r>
            <a:r>
              <a:rPr lang="fi-FI" sz="2800" b="1" dirty="0" smtClean="0"/>
              <a:t>U</a:t>
            </a:r>
            <a:r>
              <a:rPr lang="id-ID" sz="2800" b="1" dirty="0" smtClean="0"/>
              <a:t>MUM</a:t>
            </a:r>
            <a:r>
              <a:rPr lang="fi-FI" sz="2800" b="1" dirty="0" smtClean="0"/>
              <a:t>  D.I </a:t>
            </a:r>
            <a:r>
              <a:rPr lang="id-ID" sz="2800" b="1" dirty="0" smtClean="0"/>
              <a:t>MADAPANGGA II</a:t>
            </a:r>
            <a:endParaRPr lang="id-ID" sz="2800" dirty="0"/>
          </a:p>
        </p:txBody>
      </p:sp>
      <p:sp>
        <p:nvSpPr>
          <p:cNvPr id="7" name="Text Box 54"/>
          <p:cNvSpPr txBox="1">
            <a:spLocks noChangeArrowheads="1"/>
          </p:cNvSpPr>
          <p:nvPr/>
        </p:nvSpPr>
        <p:spPr bwMode="auto">
          <a:xfrm>
            <a:off x="228600" y="1552575"/>
            <a:ext cx="8534400" cy="4524315"/>
          </a:xfrm>
          <a:prstGeom prst="rect">
            <a:avLst/>
          </a:prstGeom>
          <a:noFill/>
          <a:ln w="12700" cap="sq">
            <a:noFill/>
            <a:miter lim="800000"/>
            <a:headEnd type="none" w="sm" len="sm"/>
            <a:tailEnd type="none" w="sm" len="sm"/>
          </a:ln>
          <a:effectLst/>
        </p:spPr>
        <p:txBody>
          <a:bodyPr>
            <a:spAutoFit/>
          </a:bodyPr>
          <a:lstStyle/>
          <a:p>
            <a:pPr algn="just"/>
            <a:r>
              <a:rPr lang="fi-FI" sz="2400" dirty="0" smtClean="0">
                <a:latin typeface="Century Gothic" pitchFamily="34" charset="0"/>
              </a:rPr>
              <a:t>Daerah Irigasi </a:t>
            </a:r>
            <a:r>
              <a:rPr lang="id-ID" sz="2400" dirty="0" smtClean="0">
                <a:latin typeface="Century Gothic" pitchFamily="34" charset="0"/>
              </a:rPr>
              <a:t>Irigasi Madapangga II berjarak kurang lebih </a:t>
            </a:r>
            <a:r>
              <a:rPr lang="en-US" sz="2400" dirty="0" smtClean="0">
                <a:latin typeface="Century Gothic" pitchFamily="34" charset="0"/>
              </a:rPr>
              <a:t>44,3</a:t>
            </a:r>
            <a:r>
              <a:rPr lang="id-ID" sz="2400" dirty="0" smtClean="0">
                <a:latin typeface="Century Gothic" pitchFamily="34" charset="0"/>
              </a:rPr>
              <a:t> Km ke arah </a:t>
            </a:r>
            <a:r>
              <a:rPr lang="en-US" sz="2400" dirty="0" smtClean="0">
                <a:latin typeface="Century Gothic" pitchFamily="34" charset="0"/>
              </a:rPr>
              <a:t>Selatan-Barat </a:t>
            </a:r>
            <a:r>
              <a:rPr lang="id-ID" sz="2400" dirty="0" smtClean="0">
                <a:latin typeface="Century Gothic" pitchFamily="34" charset="0"/>
              </a:rPr>
              <a:t>dari Kota </a:t>
            </a:r>
            <a:r>
              <a:rPr lang="en-US" sz="2400" dirty="0" err="1" smtClean="0">
                <a:latin typeface="Century Gothic" pitchFamily="34" charset="0"/>
              </a:rPr>
              <a:t>Bima</a:t>
            </a:r>
            <a:r>
              <a:rPr lang="id-ID" sz="2400" dirty="0" smtClean="0">
                <a:latin typeface="Century Gothic" pitchFamily="34" charset="0"/>
              </a:rPr>
              <a:t>, secara administrasi berada pada Wilayah Kabupaten </a:t>
            </a:r>
            <a:r>
              <a:rPr lang="en-US" sz="2400" dirty="0" err="1" smtClean="0">
                <a:latin typeface="Century Gothic" pitchFamily="34" charset="0"/>
              </a:rPr>
              <a:t>Bima</a:t>
            </a:r>
            <a:r>
              <a:rPr lang="id-ID" sz="2400" dirty="0" smtClean="0">
                <a:latin typeface="Century Gothic" pitchFamily="34" charset="0"/>
              </a:rPr>
              <a:t>, tersebar di Kecamatan </a:t>
            </a:r>
            <a:r>
              <a:rPr lang="en-US" sz="2400" dirty="0" err="1" smtClean="0">
                <a:latin typeface="Century Gothic" pitchFamily="34" charset="0"/>
              </a:rPr>
              <a:t>Madapangga</a:t>
            </a:r>
            <a:r>
              <a:rPr lang="en-US" sz="2400" dirty="0" smtClean="0">
                <a:latin typeface="Century Gothic" pitchFamily="34" charset="0"/>
              </a:rPr>
              <a:t> </a:t>
            </a:r>
            <a:r>
              <a:rPr lang="en-US" sz="2400" dirty="0" err="1" smtClean="0">
                <a:latin typeface="Century Gothic" pitchFamily="34" charset="0"/>
              </a:rPr>
              <a:t>berada</a:t>
            </a:r>
            <a:r>
              <a:rPr lang="en-US" sz="2400" dirty="0" smtClean="0">
                <a:latin typeface="Century Gothic" pitchFamily="34" charset="0"/>
              </a:rPr>
              <a:t> </a:t>
            </a:r>
            <a:r>
              <a:rPr lang="en-US" sz="2400" dirty="0" err="1" smtClean="0">
                <a:latin typeface="Century Gothic" pitchFamily="34" charset="0"/>
              </a:rPr>
              <a:t>di</a:t>
            </a:r>
            <a:r>
              <a:rPr lang="en-US" sz="2400" dirty="0" smtClean="0">
                <a:latin typeface="Century Gothic" pitchFamily="34" charset="0"/>
              </a:rPr>
              <a:t> </a:t>
            </a:r>
            <a:r>
              <a:rPr lang="en-US" sz="2400" dirty="0" err="1" smtClean="0">
                <a:latin typeface="Century Gothic" pitchFamily="34" charset="0"/>
              </a:rPr>
              <a:t>ketinggian</a:t>
            </a:r>
            <a:r>
              <a:rPr lang="en-US" sz="2400" dirty="0" smtClean="0">
                <a:latin typeface="Century Gothic" pitchFamily="34" charset="0"/>
              </a:rPr>
              <a:t> 500 m </a:t>
            </a:r>
            <a:r>
              <a:rPr lang="en-US" sz="2400" dirty="0" err="1" smtClean="0">
                <a:latin typeface="Century Gothic" pitchFamily="34" charset="0"/>
              </a:rPr>
              <a:t>dpl</a:t>
            </a:r>
            <a:r>
              <a:rPr lang="en-US" sz="2400" dirty="0" smtClean="0">
                <a:latin typeface="Century Gothic" pitchFamily="34" charset="0"/>
              </a:rPr>
              <a:t>.</a:t>
            </a:r>
            <a:endParaRPr lang="id-ID" sz="2400" dirty="0" smtClean="0">
              <a:latin typeface="Century Gothic" pitchFamily="34" charset="0"/>
            </a:endParaRPr>
          </a:p>
          <a:p>
            <a:pPr algn="just"/>
            <a:endParaRPr lang="id-ID" sz="2400" dirty="0" smtClean="0">
              <a:latin typeface="Century Gothic" pitchFamily="34" charset="0"/>
            </a:endParaRPr>
          </a:p>
          <a:p>
            <a:pPr algn="just"/>
            <a:r>
              <a:rPr lang="fi-FI" sz="2400" dirty="0" smtClean="0">
                <a:latin typeface="Century Gothic" pitchFamily="34" charset="0"/>
              </a:rPr>
              <a:t>Ditinjau dari wilayah kerjanya yang luas, D.I </a:t>
            </a:r>
            <a:r>
              <a:rPr lang="id-ID" sz="2400" dirty="0" smtClean="0">
                <a:latin typeface="Century Gothic" pitchFamily="34" charset="0"/>
              </a:rPr>
              <a:t>Madapangga II </a:t>
            </a:r>
            <a:r>
              <a:rPr lang="fi-FI" sz="2400" dirty="0" smtClean="0">
                <a:latin typeface="Century Gothic" pitchFamily="34" charset="0"/>
              </a:rPr>
              <a:t>memiliki potensi yang cukup besar kaitannya dengan potensi sumberdaya lahan</a:t>
            </a:r>
            <a:r>
              <a:rPr lang="id-ID" sz="2400" dirty="0" smtClean="0">
                <a:latin typeface="Century Gothic" pitchFamily="34" charset="0"/>
              </a:rPr>
              <a:t> dengan luas baku hingga 2.000 Ha</a:t>
            </a:r>
            <a:r>
              <a:rPr lang="fi-FI" sz="2400" dirty="0" smtClean="0">
                <a:latin typeface="Century Gothic" pitchFamily="34" charset="0"/>
              </a:rPr>
              <a:t> dan produktivitas hasil pertanian</a:t>
            </a:r>
            <a:endParaRPr lang="id-ID" sz="2400" dirty="0" smtClean="0">
              <a:latin typeface="Century Gothic" pitchFamily="34" charset="0"/>
            </a:endParaRPr>
          </a:p>
          <a:p>
            <a:pPr marL="347663" indent="-347663">
              <a:defRPr/>
            </a:pPr>
            <a:endParaRPr lang="en-US" sz="2400" dirty="0">
              <a:latin typeface="Century Gothic"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2772</TotalTime>
  <Words>3991</Words>
  <Application>Microsoft Office PowerPoint</Application>
  <PresentationFormat>On-screen Show (4:3)</PresentationFormat>
  <Paragraphs>639</Paragraphs>
  <Slides>62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Calibri</vt:lpstr>
      <vt:lpstr>Century Gothic</vt:lpstr>
      <vt:lpstr>Century Schoolbook</vt:lpstr>
      <vt:lpstr>Tahoma</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 REHABILITASI JARINGAN IRIGASI MADAPANGGA II KABUPATEN BIMA</dc:title>
  <dc:creator>User</dc:creator>
  <cp:lastModifiedBy>BP</cp:lastModifiedBy>
  <cp:revision>267</cp:revision>
  <dcterms:created xsi:type="dcterms:W3CDTF">2012-07-10T18:09:54Z</dcterms:created>
  <dcterms:modified xsi:type="dcterms:W3CDTF">2018-10-08T21:54:53Z</dcterms:modified>
</cp:coreProperties>
</file>